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9"/>
  </p:notesMasterIdLst>
  <p:handoutMasterIdLst>
    <p:handoutMasterId r:id="rId30"/>
  </p:handoutMasterIdLst>
  <p:sldIdLst>
    <p:sldId id="305" r:id="rId5"/>
    <p:sldId id="263" r:id="rId6"/>
    <p:sldId id="297" r:id="rId7"/>
    <p:sldId id="306" r:id="rId8"/>
    <p:sldId id="290" r:id="rId9"/>
    <p:sldId id="302" r:id="rId10"/>
    <p:sldId id="264" r:id="rId11"/>
    <p:sldId id="282" r:id="rId12"/>
    <p:sldId id="303" r:id="rId13"/>
    <p:sldId id="265" r:id="rId14"/>
    <p:sldId id="281" r:id="rId15"/>
    <p:sldId id="266" r:id="rId16"/>
    <p:sldId id="268" r:id="rId17"/>
    <p:sldId id="269" r:id="rId18"/>
    <p:sldId id="304" r:id="rId19"/>
    <p:sldId id="270" r:id="rId20"/>
    <p:sldId id="272" r:id="rId21"/>
    <p:sldId id="273" r:id="rId22"/>
    <p:sldId id="309" r:id="rId23"/>
    <p:sldId id="274" r:id="rId24"/>
    <p:sldId id="277" r:id="rId25"/>
    <p:sldId id="300" r:id="rId26"/>
    <p:sldId id="280" r:id="rId27"/>
    <p:sldId id="30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0556A6"/>
    <a:srgbClr val="538135"/>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742" autoAdjust="0"/>
  </p:normalViewPr>
  <p:slideViewPr>
    <p:cSldViewPr snapToGrid="0">
      <p:cViewPr varScale="1">
        <p:scale>
          <a:sx n="71" d="100"/>
          <a:sy n="71" d="100"/>
        </p:scale>
        <p:origin x="1032"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17</a:t>
            </a:fld>
            <a:endParaRPr lang="en-US" dirty="0"/>
          </a:p>
        </p:txBody>
      </p:sp>
    </p:spTree>
    <p:extLst>
      <p:ext uri="{BB962C8B-B14F-4D97-AF65-F5344CB8AC3E}">
        <p14:creationId xmlns:p14="http://schemas.microsoft.com/office/powerpoint/2010/main" val="713087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A black background with a black square&#10;&#10;Description automatically generated with medium confidence">
            <a:extLst>
              <a:ext uri="{FF2B5EF4-FFF2-40B4-BE49-F238E27FC236}">
                <a16:creationId xmlns:a16="http://schemas.microsoft.com/office/drawing/2014/main" id="{C1159446-07BA-BBA7-4AC5-28DD708459D3}"/>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84CDE9E-3B2D-195D-542C-AD86A676FD24}"/>
              </a:ext>
            </a:extLst>
          </p:cNvPr>
          <p:cNvSpPr txBox="1"/>
          <p:nvPr userDrawn="1"/>
        </p:nvSpPr>
        <p:spPr>
          <a:xfrm>
            <a:off x="838201" y="257455"/>
            <a:ext cx="9980250"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2.4 Protection des civils</a:t>
            </a:r>
          </a:p>
        </p:txBody>
      </p:sp>
      <p:sp>
        <p:nvSpPr>
          <p:cNvPr id="4" name="Footer Placeholder 4">
            <a:extLst>
              <a:ext uri="{FF2B5EF4-FFF2-40B4-BE49-F238E27FC236}">
                <a16:creationId xmlns:a16="http://schemas.microsoft.com/office/drawing/2014/main" id="{6F7B3FCB-174E-34A1-596A-70E4EC09B79A}"/>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image" Target="../media/image8.jpeg"/><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7.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image" Target="../media/image6.jpeg"/><Relationship Id="rId5" Type="http://schemas.openxmlformats.org/officeDocument/2006/relationships/tags" Target="../tags/tag26.xml"/><Relationship Id="rId15" Type="http://schemas.openxmlformats.org/officeDocument/2006/relationships/image" Target="../media/image10.png"/><Relationship Id="rId10" Type="http://schemas.openxmlformats.org/officeDocument/2006/relationships/image" Target="../media/image5.jpeg"/><Relationship Id="rId4" Type="http://schemas.openxmlformats.org/officeDocument/2006/relationships/tags" Target="../tags/tag25.xml"/><Relationship Id="rId9" Type="http://schemas.openxmlformats.org/officeDocument/2006/relationships/slideLayout" Target="../slideLayouts/slideLayout1.xml"/><Relationship Id="rId1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13" Type="http://schemas.openxmlformats.org/officeDocument/2006/relationships/tags" Target="../tags/tag53.xml"/><Relationship Id="rId18" Type="http://schemas.openxmlformats.org/officeDocument/2006/relationships/tags" Target="../tags/tag58.xml"/><Relationship Id="rId26" Type="http://schemas.openxmlformats.org/officeDocument/2006/relationships/tags" Target="../tags/tag66.xml"/><Relationship Id="rId39" Type="http://schemas.openxmlformats.org/officeDocument/2006/relationships/tags" Target="../tags/tag79.xml"/><Relationship Id="rId21" Type="http://schemas.openxmlformats.org/officeDocument/2006/relationships/tags" Target="../tags/tag61.xml"/><Relationship Id="rId34" Type="http://schemas.openxmlformats.org/officeDocument/2006/relationships/tags" Target="../tags/tag74.xml"/><Relationship Id="rId42" Type="http://schemas.openxmlformats.org/officeDocument/2006/relationships/notesSlide" Target="../notesSlides/notesSlide1.xml"/><Relationship Id="rId7" Type="http://schemas.openxmlformats.org/officeDocument/2006/relationships/tags" Target="../tags/tag47.xml"/><Relationship Id="rId2" Type="http://schemas.openxmlformats.org/officeDocument/2006/relationships/tags" Target="../tags/tag42.xml"/><Relationship Id="rId16" Type="http://schemas.openxmlformats.org/officeDocument/2006/relationships/tags" Target="../tags/tag56.xml"/><Relationship Id="rId20" Type="http://schemas.openxmlformats.org/officeDocument/2006/relationships/tags" Target="../tags/tag60.xml"/><Relationship Id="rId29" Type="http://schemas.openxmlformats.org/officeDocument/2006/relationships/tags" Target="../tags/tag69.xml"/><Relationship Id="rId41"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24" Type="http://schemas.openxmlformats.org/officeDocument/2006/relationships/tags" Target="../tags/tag64.xml"/><Relationship Id="rId32" Type="http://schemas.openxmlformats.org/officeDocument/2006/relationships/tags" Target="../tags/tag72.xml"/><Relationship Id="rId37" Type="http://schemas.openxmlformats.org/officeDocument/2006/relationships/tags" Target="../tags/tag77.xml"/><Relationship Id="rId40" Type="http://schemas.openxmlformats.org/officeDocument/2006/relationships/tags" Target="../tags/tag80.xml"/><Relationship Id="rId5" Type="http://schemas.openxmlformats.org/officeDocument/2006/relationships/tags" Target="../tags/tag45.xml"/><Relationship Id="rId15" Type="http://schemas.openxmlformats.org/officeDocument/2006/relationships/tags" Target="../tags/tag55.xml"/><Relationship Id="rId23" Type="http://schemas.openxmlformats.org/officeDocument/2006/relationships/tags" Target="../tags/tag63.xml"/><Relationship Id="rId28" Type="http://schemas.openxmlformats.org/officeDocument/2006/relationships/tags" Target="../tags/tag68.xml"/><Relationship Id="rId36" Type="http://schemas.openxmlformats.org/officeDocument/2006/relationships/tags" Target="../tags/tag76.xml"/><Relationship Id="rId10" Type="http://schemas.openxmlformats.org/officeDocument/2006/relationships/tags" Target="../tags/tag50.xml"/><Relationship Id="rId19" Type="http://schemas.openxmlformats.org/officeDocument/2006/relationships/tags" Target="../tags/tag59.xml"/><Relationship Id="rId31" Type="http://schemas.openxmlformats.org/officeDocument/2006/relationships/tags" Target="../tags/tag71.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 Id="rId22" Type="http://schemas.openxmlformats.org/officeDocument/2006/relationships/tags" Target="../tags/tag62.xml"/><Relationship Id="rId27" Type="http://schemas.openxmlformats.org/officeDocument/2006/relationships/tags" Target="../tags/tag67.xml"/><Relationship Id="rId30" Type="http://schemas.openxmlformats.org/officeDocument/2006/relationships/tags" Target="../tags/tag70.xml"/><Relationship Id="rId35" Type="http://schemas.openxmlformats.org/officeDocument/2006/relationships/tags" Target="../tags/tag75.xml"/><Relationship Id="rId43" Type="http://schemas.openxmlformats.org/officeDocument/2006/relationships/image" Target="../media/image11.png"/><Relationship Id="rId8" Type="http://schemas.openxmlformats.org/officeDocument/2006/relationships/tags" Target="../tags/tag48.xml"/><Relationship Id="rId3" Type="http://schemas.openxmlformats.org/officeDocument/2006/relationships/tags" Target="../tags/tag43.xml"/><Relationship Id="rId12" Type="http://schemas.openxmlformats.org/officeDocument/2006/relationships/tags" Target="../tags/tag52.xml"/><Relationship Id="rId17" Type="http://schemas.openxmlformats.org/officeDocument/2006/relationships/tags" Target="../tags/tag57.xml"/><Relationship Id="rId25" Type="http://schemas.openxmlformats.org/officeDocument/2006/relationships/tags" Target="../tags/tag65.xml"/><Relationship Id="rId33" Type="http://schemas.openxmlformats.org/officeDocument/2006/relationships/tags" Target="../tags/tag73.xml"/><Relationship Id="rId38" Type="http://schemas.openxmlformats.org/officeDocument/2006/relationships/tags" Target="../tags/tag7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6" Type="http://schemas.microsoft.com/office/2007/relationships/hdphoto" Target="../media/hdphoto4.wdp"/><Relationship Id="rId5" Type="http://schemas.openxmlformats.org/officeDocument/2006/relationships/image" Target="../media/image13.png"/><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2.jpe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93A1C-9578-5E07-6909-A060D5570885}"/>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2.4 Protection des civils</a:t>
            </a:r>
          </a:p>
        </p:txBody>
      </p:sp>
    </p:spTree>
    <p:extLst>
      <p:ext uri="{BB962C8B-B14F-4D97-AF65-F5344CB8AC3E}">
        <p14:creationId xmlns:p14="http://schemas.microsoft.com/office/powerpoint/2010/main" val="1992829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4813FC-6097-D2BA-04FF-9A2FE5ABF714}"/>
              </a:ext>
            </a:extLst>
          </p:cNvPr>
          <p:cNvSpPr txBox="1"/>
          <p:nvPr>
            <p:custDataLst>
              <p:tags r:id="rId1"/>
            </p:custDataLst>
          </p:nvPr>
        </p:nvSpPr>
        <p:spPr>
          <a:xfrm>
            <a:off x="1245108" y="78803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Facteurs de vulnérabilité</a:t>
            </a:r>
          </a:p>
        </p:txBody>
      </p:sp>
      <p:sp>
        <p:nvSpPr>
          <p:cNvPr id="6" name="TextBox 5">
            <a:extLst>
              <a:ext uri="{FF2B5EF4-FFF2-40B4-BE49-F238E27FC236}">
                <a16:creationId xmlns:a16="http://schemas.microsoft.com/office/drawing/2014/main" id="{EBD81FBC-D6B6-7F37-3AAE-5C9BF2B134BF}"/>
              </a:ext>
            </a:extLst>
          </p:cNvPr>
          <p:cNvSpPr txBox="1"/>
          <p:nvPr>
            <p:custDataLst>
              <p:tags r:id="rId2"/>
            </p:custDataLst>
          </p:nvPr>
        </p:nvSpPr>
        <p:spPr>
          <a:xfrm>
            <a:off x="1595999" y="1682382"/>
            <a:ext cx="9000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Facteurs individuels et communautaires</a:t>
            </a:r>
          </a:p>
          <a:p>
            <a:pPr marL="285750" indent="-285750">
              <a:spcBef>
                <a:spcPts val="600"/>
              </a:spcBef>
              <a:spcAft>
                <a:spcPts val="600"/>
              </a:spcAft>
              <a:buFont typeface="Arial" panose="020B0604020202020204" pitchFamily="34" charset="0"/>
              <a:buChar char="•"/>
            </a:pPr>
            <a:r>
              <a:rPr lang="fr-FR" sz="2000" dirty="0">
                <a:latin typeface="Verdana"/>
                <a:ea typeface="Verdana"/>
              </a:rPr>
              <a:t>Facteurs environnementaux</a:t>
            </a:r>
          </a:p>
          <a:p>
            <a:pPr marL="285750" indent="-285750">
              <a:spcBef>
                <a:spcPts val="600"/>
              </a:spcBef>
              <a:spcAft>
                <a:spcPts val="600"/>
              </a:spcAft>
              <a:buFont typeface="Arial" panose="020B0604020202020204" pitchFamily="34" charset="0"/>
              <a:buChar char="•"/>
            </a:pPr>
            <a:r>
              <a:rPr lang="fr-FR" sz="2000" dirty="0">
                <a:latin typeface="Verdana"/>
                <a:ea typeface="Verdana"/>
              </a:rPr>
              <a:t>Accès à l’assistance</a:t>
            </a:r>
          </a:p>
          <a:p>
            <a:pPr marL="285750" indent="-285750">
              <a:spcBef>
                <a:spcPts val="600"/>
              </a:spcBef>
              <a:spcAft>
                <a:spcPts val="600"/>
              </a:spcAft>
              <a:buFont typeface="Arial" panose="020B0604020202020204" pitchFamily="34" charset="0"/>
              <a:buChar char="•"/>
            </a:pPr>
            <a:r>
              <a:rPr lang="fr-FR" sz="2000" dirty="0">
                <a:latin typeface="Verdana"/>
                <a:ea typeface="Verdana"/>
              </a:rPr>
              <a:t>Autosuffisance</a:t>
            </a:r>
          </a:p>
        </p:txBody>
      </p:sp>
      <p:pic>
        <p:nvPicPr>
          <p:cNvPr id="1026" name="Picture 2" descr="Firewood collection a heavier burden for women in refugee settings -  CIFOR-ICRAF Forests News">
            <a:extLst>
              <a:ext uri="{FF2B5EF4-FFF2-40B4-BE49-F238E27FC236}">
                <a16:creationId xmlns:a16="http://schemas.microsoft.com/office/drawing/2014/main" id="{6A8C8334-5656-4858-CA39-5AF91B298FC2}"/>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096001" y="2574934"/>
            <a:ext cx="5241734" cy="3495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722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8C5B8F-4B88-EC2C-8717-BC0B099879AA}"/>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2898740" y="3381904"/>
            <a:ext cx="6394515" cy="2597772"/>
          </a:xfrm>
          <a:prstGeom prst="rect">
            <a:avLst/>
          </a:prstGeom>
        </p:spPr>
      </p:pic>
      <p:sp>
        <p:nvSpPr>
          <p:cNvPr id="2" name="TextBox 1">
            <a:extLst>
              <a:ext uri="{FF2B5EF4-FFF2-40B4-BE49-F238E27FC236}">
                <a16:creationId xmlns:a16="http://schemas.microsoft.com/office/drawing/2014/main" id="{4C866A6A-E051-3607-65E1-72B9106B0400}"/>
              </a:ext>
            </a:extLst>
          </p:cNvPr>
          <p:cNvSpPr txBox="1"/>
          <p:nvPr>
            <p:custDataLst>
              <p:tags r:id="rId2"/>
            </p:custDataLst>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Importance de la protection des civils</a:t>
            </a:r>
          </a:p>
        </p:txBody>
      </p:sp>
      <p:sp>
        <p:nvSpPr>
          <p:cNvPr id="6" name="TextBox 5">
            <a:extLst>
              <a:ext uri="{FF2B5EF4-FFF2-40B4-BE49-F238E27FC236}">
                <a16:creationId xmlns:a16="http://schemas.microsoft.com/office/drawing/2014/main" id="{7D7D77FC-8716-54A1-98D0-C717BF93F911}"/>
              </a:ext>
            </a:extLst>
          </p:cNvPr>
          <p:cNvSpPr txBox="1"/>
          <p:nvPr>
            <p:custDataLst>
              <p:tags r:id="rId3"/>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Il est de plus en plus fréquent que les civils fassent l’objet d’attaques intentionnelles pendant les conflits armés.</a:t>
            </a:r>
          </a:p>
          <a:p>
            <a:pPr marL="285750" indent="-285750">
              <a:spcBef>
                <a:spcPts val="600"/>
              </a:spcBef>
              <a:spcAft>
                <a:spcPts val="600"/>
              </a:spcAft>
              <a:buFont typeface="Arial" panose="020B0604020202020204" pitchFamily="34" charset="0"/>
              <a:buChar char="•"/>
            </a:pPr>
            <a:r>
              <a:rPr lang="fr-FR" sz="2000" dirty="0">
                <a:latin typeface="Verdana"/>
                <a:ea typeface="Verdana"/>
              </a:rPr>
              <a:t>Les femmes et les enfants souffrent de manière disproportionnée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109769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harter of the United Nations and Statute of the International Court of  Justice | United Nations iLibrary">
            <a:extLst>
              <a:ext uri="{FF2B5EF4-FFF2-40B4-BE49-F238E27FC236}">
                <a16:creationId xmlns:a16="http://schemas.microsoft.com/office/drawing/2014/main" id="{D9937C4E-FF22-CEA4-7FED-F58B9925C912}"/>
              </a:ext>
            </a:extLst>
          </p:cNvPr>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466598" y="3429000"/>
            <a:ext cx="1646636"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1948) United Nations Universal Declaration of Human Rights •">
            <a:extLst>
              <a:ext uri="{FF2B5EF4-FFF2-40B4-BE49-F238E27FC236}">
                <a16:creationId xmlns:a16="http://schemas.microsoft.com/office/drawing/2014/main" id="{55D48874-85DF-669A-4463-204C49AB0666}"/>
              </a:ext>
            </a:extLst>
          </p:cNvPr>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2480411" y="3429000"/>
            <a:ext cx="1601507"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576B125-104F-35A7-C6D8-25C05561F518}"/>
              </a:ext>
            </a:extLst>
          </p:cNvPr>
          <p:cNvPicPr>
            <a:picLocks noChangeAspect="1"/>
          </p:cNvPicPr>
          <p:nvPr>
            <p:custDataLst>
              <p:tags r:id="rId3"/>
            </p:custDataLst>
          </p:nvPr>
        </p:nvPicPr>
        <p:blipFill>
          <a:blip r:embed="rId12"/>
          <a:stretch>
            <a:fillRect/>
          </a:stretch>
        </p:blipFill>
        <p:spPr>
          <a:xfrm>
            <a:off x="4478625" y="3429000"/>
            <a:ext cx="1455965" cy="2160000"/>
          </a:xfrm>
          <a:prstGeom prst="rect">
            <a:avLst/>
          </a:prstGeom>
          <a:ln>
            <a:solidFill>
              <a:schemeClr val="accent1"/>
            </a:solidFill>
          </a:ln>
        </p:spPr>
      </p:pic>
      <p:pic>
        <p:nvPicPr>
          <p:cNvPr id="1032" name="Picture 8" descr="The Rome Statute for... by Cassese, Judge Antonio">
            <a:extLst>
              <a:ext uri="{FF2B5EF4-FFF2-40B4-BE49-F238E27FC236}">
                <a16:creationId xmlns:a16="http://schemas.microsoft.com/office/drawing/2014/main" id="{9378C323-13A5-631B-A41B-3059B645B933}"/>
              </a:ext>
            </a:extLst>
          </p:cNvPr>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a:stretch>
            <a:fillRect/>
          </a:stretch>
        </p:blipFill>
        <p:spPr bwMode="auto">
          <a:xfrm>
            <a:off x="8108322" y="3429000"/>
            <a:ext cx="1499000"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034" name="Picture 10" descr="The 1951 Convention Relating to the Status of Refugees and its 1967  Protocol: A Commentary (Oxford Commentaries on International Law) -  Zimmermann, Andreas: 9780199542512 - AbeBooks">
            <a:extLst>
              <a:ext uri="{FF2B5EF4-FFF2-40B4-BE49-F238E27FC236}">
                <a16:creationId xmlns:a16="http://schemas.microsoft.com/office/drawing/2014/main" id="{F73819FF-DE5E-EB0C-4D44-1E185138DB25}"/>
              </a:ext>
            </a:extLst>
          </p:cNvPr>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6272780" y="3441486"/>
            <a:ext cx="1499040" cy="2160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5F6BF4E-E4D3-B256-C699-CA136D564973}"/>
              </a:ext>
            </a:extLst>
          </p:cNvPr>
          <p:cNvPicPr>
            <a:picLocks noChangeAspect="1"/>
          </p:cNvPicPr>
          <p:nvPr>
            <p:custDataLst>
              <p:tags r:id="rId6"/>
            </p:custDataLst>
          </p:nvPr>
        </p:nvPicPr>
        <p:blipFill>
          <a:blip r:embed="rId15"/>
          <a:stretch>
            <a:fillRect/>
          </a:stretch>
        </p:blipFill>
        <p:spPr>
          <a:xfrm>
            <a:off x="9945512" y="3429000"/>
            <a:ext cx="1582600" cy="2160000"/>
          </a:xfrm>
          <a:prstGeom prst="rect">
            <a:avLst/>
          </a:prstGeom>
          <a:ln>
            <a:solidFill>
              <a:schemeClr val="accent1"/>
            </a:solidFill>
          </a:ln>
        </p:spPr>
      </p:pic>
      <p:sp>
        <p:nvSpPr>
          <p:cNvPr id="2" name="TextBox 1">
            <a:extLst>
              <a:ext uri="{FF2B5EF4-FFF2-40B4-BE49-F238E27FC236}">
                <a16:creationId xmlns:a16="http://schemas.microsoft.com/office/drawing/2014/main" id="{BCACAF9E-F90D-4EF2-C8F4-D7F8A3E12973}"/>
              </a:ext>
            </a:extLst>
          </p:cNvPr>
          <p:cNvSpPr txBox="1"/>
          <p:nvPr>
            <p:custDataLst>
              <p:tags r:id="rId7"/>
            </p:custDataLst>
          </p:nvPr>
        </p:nvSpPr>
        <p:spPr>
          <a:xfrm>
            <a:off x="1245108" y="75866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 juridique de la PdC</a:t>
            </a:r>
          </a:p>
        </p:txBody>
      </p:sp>
      <p:sp>
        <p:nvSpPr>
          <p:cNvPr id="4" name="TextBox 3">
            <a:extLst>
              <a:ext uri="{FF2B5EF4-FFF2-40B4-BE49-F238E27FC236}">
                <a16:creationId xmlns:a16="http://schemas.microsoft.com/office/drawing/2014/main" id="{7C21A77F-DA4A-2E0E-682A-F616AF83B40D}"/>
              </a:ext>
            </a:extLst>
          </p:cNvPr>
          <p:cNvSpPr txBox="1"/>
          <p:nvPr>
            <p:custDataLst>
              <p:tags r:id="rId8"/>
            </p:custDataLst>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Le droit international</a:t>
            </a:r>
          </a:p>
          <a:p>
            <a:pPr marL="285750" indent="-285750">
              <a:spcBef>
                <a:spcPts val="600"/>
              </a:spcBef>
              <a:spcAft>
                <a:spcPts val="600"/>
              </a:spcAft>
              <a:buFont typeface="Arial" panose="020B0604020202020204" pitchFamily="34" charset="0"/>
              <a:buChar char="•"/>
            </a:pPr>
            <a:r>
              <a:rPr lang="fr-FR" sz="2000" dirty="0">
                <a:latin typeface="Verdana"/>
                <a:ea typeface="Verdana"/>
              </a:rPr>
              <a:t>Les résolutions du Conseil de sécurité</a:t>
            </a:r>
          </a:p>
          <a:p>
            <a:pPr marL="285750" indent="-285750">
              <a:spcBef>
                <a:spcPts val="600"/>
              </a:spcBef>
              <a:spcAft>
                <a:spcPts val="600"/>
              </a:spcAft>
              <a:buFont typeface="Arial" panose="020B0604020202020204" pitchFamily="34" charset="0"/>
              <a:buChar char="•"/>
            </a:pPr>
            <a:r>
              <a:rPr lang="fr-FR" sz="2000" dirty="0">
                <a:latin typeface="Verdana"/>
                <a:ea typeface="Verdana"/>
              </a:rPr>
              <a:t>La législation nationale</a:t>
            </a:r>
          </a:p>
        </p:txBody>
      </p:sp>
    </p:spTree>
    <p:extLst>
      <p:ext uri="{BB962C8B-B14F-4D97-AF65-F5344CB8AC3E}">
        <p14:creationId xmlns:p14="http://schemas.microsoft.com/office/powerpoint/2010/main" val="34536892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73629E-8206-387A-6986-7328B82B677F}"/>
              </a:ext>
            </a:extLst>
          </p:cNvPr>
          <p:cNvSpPr txBox="1"/>
          <p:nvPr>
            <p:custDataLst>
              <p:tags r:id="rId1"/>
            </p:custDataLst>
          </p:nvPr>
        </p:nvSpPr>
        <p:spPr>
          <a:xfrm>
            <a:off x="1245108" y="71607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partenaires de protection</a:t>
            </a:r>
          </a:p>
        </p:txBody>
      </p:sp>
      <p:sp>
        <p:nvSpPr>
          <p:cNvPr id="4" name="TextBox 3">
            <a:extLst>
              <a:ext uri="{FF2B5EF4-FFF2-40B4-BE49-F238E27FC236}">
                <a16:creationId xmlns:a16="http://schemas.microsoft.com/office/drawing/2014/main" id="{E5491DD4-0485-763B-3362-9EBB38EBB5E3}"/>
              </a:ext>
            </a:extLst>
          </p:cNvPr>
          <p:cNvSpPr txBox="1"/>
          <p:nvPr>
            <p:custDataLst>
              <p:tags r:id="rId2"/>
            </p:custDataLst>
          </p:nvPr>
        </p:nvSpPr>
        <p:spPr>
          <a:xfrm>
            <a:off x="1598645" y="143835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Principal responsable :</a:t>
            </a:r>
          </a:p>
          <a:p>
            <a:pPr marL="285750" indent="-285750">
              <a:spcBef>
                <a:spcPts val="600"/>
              </a:spcBef>
              <a:spcAft>
                <a:spcPts val="600"/>
              </a:spcAft>
              <a:buFont typeface="Arial" panose="020B0604020202020204" pitchFamily="34" charset="0"/>
              <a:buChar char="•"/>
            </a:pPr>
            <a:r>
              <a:rPr lang="fr-FR" sz="2000" dirty="0">
                <a:latin typeface="Verdana"/>
                <a:ea typeface="Verdana"/>
              </a:rPr>
              <a:t>Le gouvernement du pays hôte</a:t>
            </a:r>
          </a:p>
          <a:p>
            <a:pPr>
              <a:spcBef>
                <a:spcPts val="600"/>
              </a:spcBef>
              <a:spcAft>
                <a:spcPts val="600"/>
              </a:spcAft>
            </a:pPr>
            <a:endParaRPr lang="fr-FR" sz="2000" dirty="0">
              <a:latin typeface="Verdana"/>
              <a:ea typeface="Verdana"/>
            </a:endParaRPr>
          </a:p>
          <a:p>
            <a:pPr>
              <a:spcBef>
                <a:spcPts val="600"/>
              </a:spcBef>
              <a:spcAft>
                <a:spcPts val="600"/>
              </a:spcAft>
            </a:pPr>
            <a:r>
              <a:rPr lang="fr-FR" sz="2000" b="1" dirty="0">
                <a:latin typeface="Verdana"/>
                <a:ea typeface="Verdana"/>
              </a:rPr>
              <a:t>Autres partenaires de protection :</a:t>
            </a:r>
          </a:p>
          <a:p>
            <a:pPr marL="285750" indent="-285750">
              <a:spcBef>
                <a:spcPts val="600"/>
              </a:spcBef>
              <a:spcAft>
                <a:spcPts val="600"/>
              </a:spcAft>
              <a:buFont typeface="Arial" panose="020B0604020202020204" pitchFamily="34" charset="0"/>
              <a:buChar char="•"/>
            </a:pPr>
            <a:r>
              <a:rPr lang="fr-FR" sz="2000" dirty="0">
                <a:latin typeface="Verdana"/>
                <a:ea typeface="Verdana"/>
              </a:rPr>
              <a:t>Communautés locales</a:t>
            </a:r>
          </a:p>
          <a:p>
            <a:pPr marL="285750" indent="-285750">
              <a:spcBef>
                <a:spcPts val="600"/>
              </a:spcBef>
              <a:spcAft>
                <a:spcPts val="600"/>
              </a:spcAft>
              <a:buFont typeface="Arial" panose="020B0604020202020204" pitchFamily="34" charset="0"/>
              <a:buChar char="•"/>
            </a:pPr>
            <a:r>
              <a:rPr lang="fr-FR" sz="2000" dirty="0">
                <a:latin typeface="Verdana"/>
                <a:ea typeface="Verdana"/>
              </a:rPr>
              <a:t>Partenaires de l’ONU – HCR, HCDH, OCHA, UNICEF</a:t>
            </a:r>
          </a:p>
          <a:p>
            <a:pPr marL="285750" indent="-285750">
              <a:spcBef>
                <a:spcPts val="600"/>
              </a:spcBef>
              <a:spcAft>
                <a:spcPts val="600"/>
              </a:spcAft>
              <a:buFont typeface="Arial" panose="020B0604020202020204" pitchFamily="34" charset="0"/>
              <a:buChar char="•"/>
            </a:pPr>
            <a:r>
              <a:rPr lang="fr-FR" sz="2000" dirty="0">
                <a:latin typeface="Verdana"/>
                <a:ea typeface="Verdana"/>
              </a:rPr>
              <a:t>Comité international de la Croix-Rouge (CICR)</a:t>
            </a:r>
          </a:p>
          <a:p>
            <a:pPr marL="285750" indent="-285750">
              <a:spcBef>
                <a:spcPts val="600"/>
              </a:spcBef>
              <a:spcAft>
                <a:spcPts val="600"/>
              </a:spcAft>
              <a:buFont typeface="Arial" panose="020B0604020202020204" pitchFamily="34" charset="0"/>
              <a:buChar char="•"/>
            </a:pPr>
            <a:r>
              <a:rPr lang="fr-FR" sz="2000" dirty="0">
                <a:latin typeface="Verdana"/>
                <a:ea typeface="Verdana"/>
              </a:rPr>
              <a:t>Forces militaires non onusiennes</a:t>
            </a:r>
          </a:p>
          <a:p>
            <a:pPr marL="285750" indent="-285750">
              <a:spcBef>
                <a:spcPts val="600"/>
              </a:spcBef>
              <a:spcAft>
                <a:spcPts val="600"/>
              </a:spcAft>
              <a:buFont typeface="Arial" panose="020B0604020202020204" pitchFamily="34" charset="0"/>
              <a:buChar char="•"/>
            </a:pPr>
            <a:r>
              <a:rPr lang="fr-FR" sz="2000" dirty="0">
                <a:latin typeface="Verdana"/>
                <a:ea typeface="Verdana"/>
              </a:rPr>
              <a:t>Organisations non gouvernementales (ONG), organisations de la société civile nationales et internationales</a:t>
            </a:r>
          </a:p>
        </p:txBody>
      </p:sp>
    </p:spTree>
    <p:extLst>
      <p:ext uri="{BB962C8B-B14F-4D97-AF65-F5344CB8AC3E}">
        <p14:creationId xmlns:p14="http://schemas.microsoft.com/office/powerpoint/2010/main" val="40889883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FFADB4-0099-6235-3B16-3DB7A03433B1}"/>
              </a:ext>
            </a:extLst>
          </p:cNvPr>
          <p:cNvSpPr txBox="1"/>
          <p:nvPr>
            <p:custDataLst>
              <p:tags r:id="rId1"/>
            </p:custDataLst>
          </p:nvPr>
        </p:nvSpPr>
        <p:spPr>
          <a:xfrm>
            <a:off x="1245108" y="77454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Principes directeurs de PdC</a:t>
            </a:r>
          </a:p>
        </p:txBody>
      </p:sp>
      <p:sp>
        <p:nvSpPr>
          <p:cNvPr id="4" name="TextBox 3">
            <a:extLst>
              <a:ext uri="{FF2B5EF4-FFF2-40B4-BE49-F238E27FC236}">
                <a16:creationId xmlns:a16="http://schemas.microsoft.com/office/drawing/2014/main" id="{A599CFC6-815A-09E5-07ED-86CBF132D295}"/>
              </a:ext>
            </a:extLst>
          </p:cNvPr>
          <p:cNvSpPr txBox="1"/>
          <p:nvPr>
            <p:custDataLst>
              <p:tags r:id="rId2"/>
            </p:custDataLst>
          </p:nvPr>
        </p:nvSpPr>
        <p:spPr>
          <a:xfrm>
            <a:off x="1598645" y="143835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mj-lt"/>
              <a:buAutoNum type="arabicPeriod"/>
            </a:pPr>
            <a:r>
              <a:rPr lang="fr-FR" sz="2000" dirty="0">
                <a:latin typeface="Verdana"/>
                <a:ea typeface="Verdana"/>
              </a:rPr>
              <a:t>Fondée sur le droit international</a:t>
            </a:r>
          </a:p>
          <a:p>
            <a:pPr marL="342900" indent="-342900">
              <a:spcBef>
                <a:spcPts val="600"/>
              </a:spcBef>
              <a:spcAft>
                <a:spcPts val="600"/>
              </a:spcAft>
              <a:buFont typeface="+mj-lt"/>
              <a:buAutoNum type="arabicPeriod"/>
            </a:pPr>
            <a:r>
              <a:rPr lang="fr-FR" sz="2000" dirty="0">
                <a:latin typeface="Verdana"/>
                <a:ea typeface="Verdana"/>
              </a:rPr>
              <a:t>Mandat prioritaire</a:t>
            </a:r>
          </a:p>
          <a:p>
            <a:pPr marL="342900" indent="-342900">
              <a:spcBef>
                <a:spcPts val="600"/>
              </a:spcBef>
              <a:spcAft>
                <a:spcPts val="600"/>
              </a:spcAft>
              <a:buFont typeface="+mj-lt"/>
              <a:buAutoNum type="arabicPeriod"/>
            </a:pPr>
            <a:r>
              <a:rPr lang="fr-FR" sz="2000" dirty="0">
                <a:latin typeface="Verdana"/>
                <a:ea typeface="Verdana"/>
              </a:rPr>
              <a:t>Responsabilité première du pays hôte</a:t>
            </a:r>
          </a:p>
          <a:p>
            <a:pPr marL="342900" indent="-342900">
              <a:spcBef>
                <a:spcPts val="600"/>
              </a:spcBef>
              <a:spcAft>
                <a:spcPts val="600"/>
              </a:spcAft>
              <a:buFont typeface="+mj-lt"/>
              <a:buAutoNum type="arabicPeriod"/>
            </a:pPr>
            <a:r>
              <a:rPr lang="fr-FR" sz="2000" dirty="0">
                <a:latin typeface="Verdana"/>
                <a:ea typeface="Verdana"/>
              </a:rPr>
              <a:t>Alignée sur les principes du maintien de la paix</a:t>
            </a:r>
          </a:p>
          <a:p>
            <a:pPr marL="342900" indent="-342900">
              <a:spcBef>
                <a:spcPts val="600"/>
              </a:spcBef>
              <a:spcAft>
                <a:spcPts val="600"/>
              </a:spcAft>
              <a:buFont typeface="+mj-lt"/>
              <a:buAutoNum type="arabicPeriod"/>
            </a:pPr>
            <a:r>
              <a:rPr lang="fr-FR" sz="2000" dirty="0">
                <a:latin typeface="Verdana"/>
                <a:ea typeface="Verdana"/>
              </a:rPr>
              <a:t>Placée sous une direction un commandement et un contrôle efficaces</a:t>
            </a:r>
          </a:p>
          <a:p>
            <a:pPr marL="342900" indent="-342900">
              <a:spcBef>
                <a:spcPts val="600"/>
              </a:spcBef>
              <a:spcAft>
                <a:spcPts val="600"/>
              </a:spcAft>
              <a:buFont typeface="+mj-lt"/>
              <a:buAutoNum type="arabicPeriod"/>
            </a:pPr>
            <a:r>
              <a:rPr lang="fr-FR" sz="2000" dirty="0">
                <a:latin typeface="Verdana"/>
                <a:ea typeface="Verdana"/>
              </a:rPr>
              <a:t>Devoir actif de protection</a:t>
            </a:r>
          </a:p>
          <a:p>
            <a:pPr marL="342900" indent="-342900">
              <a:spcBef>
                <a:spcPts val="600"/>
              </a:spcBef>
              <a:spcAft>
                <a:spcPts val="600"/>
              </a:spcAft>
              <a:buFont typeface="+mj-lt"/>
              <a:buAutoNum type="arabicPeriod"/>
            </a:pPr>
            <a:r>
              <a:rPr lang="fr-FR" sz="2000" dirty="0">
                <a:latin typeface="Verdana"/>
                <a:ea typeface="Verdana"/>
              </a:rPr>
              <a:t>Activité à l’échelle de la mission</a:t>
            </a:r>
          </a:p>
          <a:p>
            <a:pPr>
              <a:spcBef>
                <a:spcPts val="600"/>
              </a:spcBef>
              <a:spcAft>
                <a:spcPts val="600"/>
              </a:spcAft>
            </a:pPr>
            <a:endParaRPr lang="fr-FR" sz="2000" dirty="0">
              <a:latin typeface="Verdana"/>
              <a:ea typeface="Verdana"/>
            </a:endParaRPr>
          </a:p>
          <a:p>
            <a:pPr marL="342900" indent="-342900">
              <a:spcBef>
                <a:spcPts val="600"/>
              </a:spcBef>
              <a:spcAft>
                <a:spcPts val="600"/>
              </a:spcAft>
              <a:buFont typeface="+mj-lt"/>
              <a:buAutoNum type="arabicPeriod"/>
            </a:pPr>
            <a:endParaRPr lang="fr-FR" sz="2000" dirty="0">
              <a:latin typeface="Verdana"/>
              <a:ea typeface="Verdana"/>
            </a:endParaRPr>
          </a:p>
        </p:txBody>
      </p:sp>
    </p:spTree>
    <p:extLst>
      <p:ext uri="{BB962C8B-B14F-4D97-AF65-F5344CB8AC3E}">
        <p14:creationId xmlns:p14="http://schemas.microsoft.com/office/powerpoint/2010/main" val="1706561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FFADB4-0099-6235-3B16-3DB7A03433B1}"/>
              </a:ext>
            </a:extLst>
          </p:cNvPr>
          <p:cNvSpPr txBox="1"/>
          <p:nvPr>
            <p:custDataLst>
              <p:tags r:id="rId1"/>
            </p:custDataLst>
          </p:nvPr>
        </p:nvSpPr>
        <p:spPr>
          <a:xfrm>
            <a:off x="1245108" y="77454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Principes directeurs de PdC</a:t>
            </a:r>
          </a:p>
        </p:txBody>
      </p:sp>
      <p:sp>
        <p:nvSpPr>
          <p:cNvPr id="4" name="TextBox 3">
            <a:extLst>
              <a:ext uri="{FF2B5EF4-FFF2-40B4-BE49-F238E27FC236}">
                <a16:creationId xmlns:a16="http://schemas.microsoft.com/office/drawing/2014/main" id="{A599CFC6-815A-09E5-07ED-86CBF132D295}"/>
              </a:ext>
            </a:extLst>
          </p:cNvPr>
          <p:cNvSpPr txBox="1"/>
          <p:nvPr>
            <p:custDataLst>
              <p:tags r:id="rId2"/>
            </p:custDataLst>
          </p:nvPr>
        </p:nvSpPr>
        <p:spPr>
          <a:xfrm>
            <a:off x="1598645" y="1438354"/>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8. Approche coordonnée</a:t>
            </a:r>
          </a:p>
          <a:p>
            <a:pPr marL="273050" indent="-273050">
              <a:spcBef>
                <a:spcPts val="600"/>
              </a:spcBef>
              <a:spcAft>
                <a:spcPts val="600"/>
              </a:spcAft>
            </a:pPr>
            <a:r>
              <a:rPr lang="fr-FR" sz="2000" dirty="0">
                <a:latin typeface="Verdana"/>
                <a:ea typeface="Verdana"/>
              </a:rPr>
              <a:t>9. Mise en œuvre en coopération avec les acteurs de l’aide humanitaire et du développement et dans le respect des principes humanitaires</a:t>
            </a:r>
          </a:p>
          <a:p>
            <a:pPr>
              <a:spcBef>
                <a:spcPts val="600"/>
              </a:spcBef>
              <a:spcAft>
                <a:spcPts val="600"/>
              </a:spcAft>
            </a:pPr>
            <a:r>
              <a:rPr lang="fr-FR" sz="2000" dirty="0">
                <a:latin typeface="Verdana"/>
                <a:ea typeface="Verdana"/>
              </a:rPr>
              <a:t>10. Approche adaptée et basée sur la communauté</a:t>
            </a:r>
          </a:p>
          <a:p>
            <a:pPr>
              <a:spcBef>
                <a:spcPts val="600"/>
              </a:spcBef>
              <a:spcAft>
                <a:spcPts val="600"/>
              </a:spcAft>
            </a:pPr>
            <a:r>
              <a:rPr lang="fr-FR" sz="2000" dirty="0">
                <a:latin typeface="Verdana"/>
                <a:ea typeface="Verdana"/>
              </a:rPr>
              <a:t>11. Prise en compte des questions de genre</a:t>
            </a:r>
          </a:p>
          <a:p>
            <a:pPr>
              <a:spcBef>
                <a:spcPts val="600"/>
              </a:spcBef>
              <a:spcAft>
                <a:spcPts val="600"/>
              </a:spcAft>
            </a:pPr>
            <a:r>
              <a:rPr lang="fr-FR" sz="2000" dirty="0">
                <a:latin typeface="Verdana"/>
                <a:ea typeface="Verdana"/>
              </a:rPr>
              <a:t>12. Approche intégrée en matière de protection de l’enfance</a:t>
            </a:r>
          </a:p>
          <a:p>
            <a:pPr>
              <a:spcBef>
                <a:spcPts val="600"/>
              </a:spcBef>
              <a:spcAft>
                <a:spcPts val="600"/>
              </a:spcAft>
            </a:pPr>
            <a:r>
              <a:rPr lang="fr-FR" sz="2000" dirty="0">
                <a:latin typeface="Verdana"/>
                <a:ea typeface="Verdana"/>
              </a:rPr>
              <a:t>13. Application du principe « ne pas nuire »</a:t>
            </a:r>
          </a:p>
          <a:p>
            <a:pPr>
              <a:spcBef>
                <a:spcPts val="600"/>
              </a:spcBef>
              <a:spcAft>
                <a:spcPts val="600"/>
              </a:spcAft>
            </a:pPr>
            <a:r>
              <a:rPr lang="fr-FR" sz="2000" dirty="0">
                <a:latin typeface="Verdana"/>
                <a:ea typeface="Verdana"/>
              </a:rPr>
              <a:t>14. Facilitée par la technologie, éclairée par les données</a:t>
            </a:r>
          </a:p>
        </p:txBody>
      </p:sp>
    </p:spTree>
    <p:extLst>
      <p:ext uri="{BB962C8B-B14F-4D97-AF65-F5344CB8AC3E}">
        <p14:creationId xmlns:p14="http://schemas.microsoft.com/office/powerpoint/2010/main" val="2563575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1FFD7C-AC69-ABB7-3918-5FF56A96594B}"/>
              </a:ext>
            </a:extLst>
          </p:cNvPr>
          <p:cNvSpPr txBox="1"/>
          <p:nvPr>
            <p:custDataLst>
              <p:tags r:id="rId1"/>
            </p:custDataLst>
          </p:nvPr>
        </p:nvSpPr>
        <p:spPr>
          <a:xfrm>
            <a:off x="1596000" y="170517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La PdC est mise en œuvre à trois niveaux, simultanément et sans hiérarchie inhérente </a:t>
            </a:r>
          </a:p>
          <a:p>
            <a:pPr marL="342900" indent="-342900">
              <a:spcBef>
                <a:spcPts val="600"/>
              </a:spcBef>
              <a:spcAft>
                <a:spcPts val="600"/>
              </a:spcAft>
              <a:buFont typeface="Arial" panose="020B0604020202020204" pitchFamily="34" charset="0"/>
              <a:buChar char="•"/>
            </a:pPr>
            <a:r>
              <a:rPr lang="fr-FR" sz="2000" dirty="0">
                <a:latin typeface="Verdana"/>
                <a:ea typeface="Verdana"/>
              </a:rPr>
              <a:t>Toutes les composantes de la mission ont un rôle à jouer à chaque niveau</a:t>
            </a:r>
          </a:p>
        </p:txBody>
      </p:sp>
      <p:graphicFrame>
        <p:nvGraphicFramePr>
          <p:cNvPr id="2" name="Table 1">
            <a:extLst>
              <a:ext uri="{FF2B5EF4-FFF2-40B4-BE49-F238E27FC236}">
                <a16:creationId xmlns:a16="http://schemas.microsoft.com/office/drawing/2014/main" id="{7E897383-DE1A-1968-0F96-01CDAF289171}"/>
              </a:ext>
            </a:extLst>
          </p:cNvPr>
          <p:cNvGraphicFramePr>
            <a:graphicFrameLocks noGrp="1"/>
          </p:cNvGraphicFramePr>
          <p:nvPr>
            <p:custDataLst>
              <p:tags r:id="rId2"/>
            </p:custDataLst>
            <p:extLst>
              <p:ext uri="{D42A27DB-BD31-4B8C-83A1-F6EECF244321}">
                <p14:modId xmlns:p14="http://schemas.microsoft.com/office/powerpoint/2010/main" val="1340142812"/>
              </p:ext>
            </p:extLst>
          </p:nvPr>
        </p:nvGraphicFramePr>
        <p:xfrm>
          <a:off x="1596000" y="3569136"/>
          <a:ext cx="9000000" cy="1800000"/>
        </p:xfrm>
        <a:graphic>
          <a:graphicData uri="http://schemas.openxmlformats.org/drawingml/2006/table">
            <a:tbl>
              <a:tblPr firstRow="1" bandRow="1">
                <a:tableStyleId>{5C22544A-7EE6-4342-B048-85BDC9FD1C3A}</a:tableStyleId>
              </a:tblPr>
              <a:tblGrid>
                <a:gridCol w="3000000">
                  <a:extLst>
                    <a:ext uri="{9D8B030D-6E8A-4147-A177-3AD203B41FA5}">
                      <a16:colId xmlns:a16="http://schemas.microsoft.com/office/drawing/2014/main" val="3223778159"/>
                    </a:ext>
                  </a:extLst>
                </a:gridCol>
                <a:gridCol w="3000000">
                  <a:extLst>
                    <a:ext uri="{9D8B030D-6E8A-4147-A177-3AD203B41FA5}">
                      <a16:colId xmlns:a16="http://schemas.microsoft.com/office/drawing/2014/main" val="3140484373"/>
                    </a:ext>
                  </a:extLst>
                </a:gridCol>
                <a:gridCol w="3000000">
                  <a:extLst>
                    <a:ext uri="{9D8B030D-6E8A-4147-A177-3AD203B41FA5}">
                      <a16:colId xmlns:a16="http://schemas.microsoft.com/office/drawing/2014/main" val="2524248522"/>
                    </a:ext>
                  </a:extLst>
                </a:gridCol>
              </a:tblGrid>
              <a:tr h="540000">
                <a:tc>
                  <a:txBody>
                    <a:bodyPr/>
                    <a:lstStyle/>
                    <a:p>
                      <a:pPr algn="ctr"/>
                      <a:r>
                        <a:rPr lang="fr-FR" sz="2000" dirty="0">
                          <a:solidFill>
                            <a:srgbClr val="0055A5"/>
                          </a:solidFill>
                          <a:latin typeface="Verdana" panose="020B0604030504040204" pitchFamily="34" charset="0"/>
                          <a:ea typeface="Verdana" panose="020B0604030504040204" pitchFamily="34" charset="0"/>
                        </a:rPr>
                        <a:t>Niveau I</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fr-FR" sz="2000" dirty="0">
                          <a:solidFill>
                            <a:srgbClr val="0055A5"/>
                          </a:solidFill>
                          <a:latin typeface="Verdana" panose="020B0604030504040204" pitchFamily="34" charset="0"/>
                          <a:ea typeface="Verdana" panose="020B0604030504040204" pitchFamily="34" charset="0"/>
                        </a:rPr>
                        <a:t>Niveau II</a:t>
                      </a:r>
                    </a:p>
                  </a:txBody>
                  <a:tcPr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fr-FR" sz="2000" dirty="0">
                          <a:solidFill>
                            <a:srgbClr val="0055A5"/>
                          </a:solidFill>
                          <a:latin typeface="Verdana" panose="020B0604030504040204" pitchFamily="34" charset="0"/>
                          <a:ea typeface="Verdana" panose="020B0604030504040204" pitchFamily="34" charset="0"/>
                        </a:rPr>
                        <a:t>Niveau III</a:t>
                      </a:r>
                    </a:p>
                  </a:txBody>
                  <a:tcPr anchor="ct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8335459"/>
                  </a:ext>
                </a:extLst>
              </a:tr>
              <a:tr h="1260000">
                <a:tc>
                  <a:txBody>
                    <a:bodyPr/>
                    <a:lstStyle/>
                    <a:p>
                      <a:pPr algn="ctr"/>
                      <a:r>
                        <a:rPr lang="fr-FR" sz="2000" dirty="0">
                          <a:latin typeface="Verdana" panose="020B0604030504040204" pitchFamily="34" charset="0"/>
                          <a:ea typeface="Verdana" panose="020B0604030504040204" pitchFamily="34" charset="0"/>
                        </a:rPr>
                        <a:t>Protéger par le dialogue et l’engagement</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fr-FR" sz="2000" dirty="0">
                          <a:latin typeface="Verdana" panose="020B0604030504040204" pitchFamily="34" charset="0"/>
                          <a:ea typeface="Verdana" panose="020B0604030504040204" pitchFamily="34" charset="0"/>
                        </a:rPr>
                        <a:t>Assurer la protection physique</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ctr"/>
                      <a:r>
                        <a:rPr lang="fr-FR" sz="2000" dirty="0">
                          <a:latin typeface="Verdana" panose="020B0604030504040204" pitchFamily="34" charset="0"/>
                          <a:ea typeface="Verdana" panose="020B0604030504040204" pitchFamily="34" charset="0"/>
                        </a:rPr>
                        <a:t>Mise en place d’un environnement protecteur</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139238999"/>
                  </a:ext>
                </a:extLst>
              </a:tr>
            </a:tbl>
          </a:graphicData>
        </a:graphic>
      </p:graphicFrame>
      <p:sp>
        <p:nvSpPr>
          <p:cNvPr id="4" name="TextBox 3">
            <a:extLst>
              <a:ext uri="{FF2B5EF4-FFF2-40B4-BE49-F238E27FC236}">
                <a16:creationId xmlns:a16="http://schemas.microsoft.com/office/drawing/2014/main" id="{560C095A-E848-2E3D-E63D-F4E5BD5EF885}"/>
              </a:ext>
            </a:extLst>
          </p:cNvPr>
          <p:cNvSpPr txBox="1"/>
          <p:nvPr>
            <p:custDataLst>
              <p:tags r:id="rId3"/>
            </p:custDataLst>
          </p:nvPr>
        </p:nvSpPr>
        <p:spPr>
          <a:xfrm>
            <a:off x="1245108" y="759608"/>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Concept opérationnel de PdC – trois niveaux</a:t>
            </a:r>
          </a:p>
        </p:txBody>
      </p:sp>
    </p:spTree>
    <p:extLst>
      <p:ext uri="{BB962C8B-B14F-4D97-AF65-F5344CB8AC3E}">
        <p14:creationId xmlns:p14="http://schemas.microsoft.com/office/powerpoint/2010/main" val="1605284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80494F-6074-3C53-43FF-63A44060828C}"/>
              </a:ext>
            </a:extLst>
          </p:cNvPr>
          <p:cNvSpPr txBox="1"/>
          <p:nvPr>
            <p:custDataLst>
              <p:tags r:id="rId1"/>
            </p:custDataLst>
          </p:nvPr>
        </p:nvSpPr>
        <p:spPr>
          <a:xfrm>
            <a:off x="1245108" y="70650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Évaluation de la menace et des risques de PdC</a:t>
            </a:r>
          </a:p>
        </p:txBody>
      </p:sp>
      <p:sp>
        <p:nvSpPr>
          <p:cNvPr id="8" name="TextBox 7">
            <a:extLst>
              <a:ext uri="{FF2B5EF4-FFF2-40B4-BE49-F238E27FC236}">
                <a16:creationId xmlns:a16="http://schemas.microsoft.com/office/drawing/2014/main" id="{ED2B6AF6-D9CE-9BE3-F8C8-EAB028706514}"/>
              </a:ext>
            </a:extLst>
          </p:cNvPr>
          <p:cNvSpPr txBox="1"/>
          <p:nvPr>
            <p:custDataLst>
              <p:tags r:id="rId2"/>
            </p:custDataLst>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Les missions doivent évaluer :</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Les </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menaces existantes et probables</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Les </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communautés à risque</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Les </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capacités de la mission</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La </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capacité des autres acteurs de la protection </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avantage comparatif de la mission</a:t>
            </a:r>
          </a:p>
        </p:txBody>
      </p:sp>
    </p:spTree>
    <p:extLst>
      <p:ext uri="{BB962C8B-B14F-4D97-AF65-F5344CB8AC3E}">
        <p14:creationId xmlns:p14="http://schemas.microsoft.com/office/powerpoint/2010/main" val="1267152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E341611-650F-878C-D947-BC31786D2994}"/>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Planification de la réponse en matière de PdC</a:t>
            </a:r>
          </a:p>
        </p:txBody>
      </p:sp>
      <p:pic>
        <p:nvPicPr>
          <p:cNvPr id="5" name="Picture 4">
            <a:extLst>
              <a:ext uri="{FF2B5EF4-FFF2-40B4-BE49-F238E27FC236}">
                <a16:creationId xmlns:a16="http://schemas.microsoft.com/office/drawing/2014/main" id="{246868F3-D2D4-41D8-912F-95184DD60E4E}"/>
              </a:ext>
            </a:extLst>
          </p:cNvPr>
          <p:cNvPicPr>
            <a:picLocks noChangeAspect="1"/>
          </p:cNvPicPr>
          <p:nvPr>
            <p:custDataLst>
              <p:tags r:id="rId2"/>
            </p:custDataLst>
          </p:nvPr>
        </p:nvPicPr>
        <p:blipFill>
          <a:blip r:embed="rId43"/>
          <a:stretch>
            <a:fillRect/>
          </a:stretch>
        </p:blipFill>
        <p:spPr>
          <a:xfrm>
            <a:off x="-1" y="2141069"/>
            <a:ext cx="11887201" cy="3416969"/>
          </a:xfrm>
          <a:prstGeom prst="rect">
            <a:avLst/>
          </a:prstGeom>
        </p:spPr>
      </p:pic>
      <p:sp>
        <p:nvSpPr>
          <p:cNvPr id="6" name="TextBox 5">
            <a:extLst>
              <a:ext uri="{FF2B5EF4-FFF2-40B4-BE49-F238E27FC236}">
                <a16:creationId xmlns:a16="http://schemas.microsoft.com/office/drawing/2014/main" id="{C718796A-4BBF-4EF4-ACD4-F33B395AC1D7}"/>
              </a:ext>
            </a:extLst>
          </p:cNvPr>
          <p:cNvSpPr txBox="1"/>
          <p:nvPr>
            <p:custDataLst>
              <p:tags r:id="rId3"/>
            </p:custDataLst>
          </p:nvPr>
        </p:nvSpPr>
        <p:spPr>
          <a:xfrm>
            <a:off x="2752343" y="3472208"/>
            <a:ext cx="1188720" cy="276999"/>
          </a:xfrm>
          <a:prstGeom prst="rect">
            <a:avLst/>
          </a:prstGeom>
          <a:solidFill>
            <a:srgbClr val="FDD960"/>
          </a:solidFill>
        </p:spPr>
        <p:txBody>
          <a:bodyPr wrap="square" rtlCol="0">
            <a:spAutoFit/>
          </a:bodyPr>
          <a:lstStyle/>
          <a:p>
            <a:pPr algn="ctr"/>
            <a:r>
              <a:rPr lang="fr-FR" sz="1200" b="1" dirty="0"/>
              <a:t>Moyen</a:t>
            </a:r>
          </a:p>
        </p:txBody>
      </p:sp>
      <p:sp>
        <p:nvSpPr>
          <p:cNvPr id="7" name="TextBox 6">
            <a:extLst>
              <a:ext uri="{FF2B5EF4-FFF2-40B4-BE49-F238E27FC236}">
                <a16:creationId xmlns:a16="http://schemas.microsoft.com/office/drawing/2014/main" id="{3B884BCA-2623-4B77-9BC0-EF4CF0264C4B}"/>
              </a:ext>
            </a:extLst>
          </p:cNvPr>
          <p:cNvSpPr txBox="1"/>
          <p:nvPr>
            <p:custDataLst>
              <p:tags r:id="rId4"/>
            </p:custDataLst>
          </p:nvPr>
        </p:nvSpPr>
        <p:spPr>
          <a:xfrm>
            <a:off x="2752343" y="3869874"/>
            <a:ext cx="1188720" cy="276999"/>
          </a:xfrm>
          <a:prstGeom prst="rect">
            <a:avLst/>
          </a:prstGeom>
          <a:solidFill>
            <a:srgbClr val="FDD960"/>
          </a:solidFill>
        </p:spPr>
        <p:txBody>
          <a:bodyPr wrap="square" rtlCol="0">
            <a:spAutoFit/>
          </a:bodyPr>
          <a:lstStyle/>
          <a:p>
            <a:pPr algn="ctr"/>
            <a:r>
              <a:rPr lang="fr-FR" sz="1200" b="1" dirty="0"/>
              <a:t>Moyen</a:t>
            </a:r>
          </a:p>
        </p:txBody>
      </p:sp>
      <p:sp>
        <p:nvSpPr>
          <p:cNvPr id="8" name="TextBox 7">
            <a:extLst>
              <a:ext uri="{FF2B5EF4-FFF2-40B4-BE49-F238E27FC236}">
                <a16:creationId xmlns:a16="http://schemas.microsoft.com/office/drawing/2014/main" id="{DD917B46-A352-4D97-A7CC-8DDB97B6E7DE}"/>
              </a:ext>
            </a:extLst>
          </p:cNvPr>
          <p:cNvSpPr txBox="1"/>
          <p:nvPr>
            <p:custDataLst>
              <p:tags r:id="rId5"/>
            </p:custDataLst>
          </p:nvPr>
        </p:nvSpPr>
        <p:spPr>
          <a:xfrm>
            <a:off x="2752343" y="4286958"/>
            <a:ext cx="1188720" cy="276999"/>
          </a:xfrm>
          <a:prstGeom prst="rect">
            <a:avLst/>
          </a:prstGeom>
          <a:solidFill>
            <a:srgbClr val="FDD960"/>
          </a:solidFill>
        </p:spPr>
        <p:txBody>
          <a:bodyPr wrap="square" rtlCol="0">
            <a:spAutoFit/>
          </a:bodyPr>
          <a:lstStyle/>
          <a:p>
            <a:pPr algn="ctr"/>
            <a:r>
              <a:rPr lang="fr-FR" sz="1200" b="1" dirty="0"/>
              <a:t>Moyen</a:t>
            </a:r>
          </a:p>
        </p:txBody>
      </p:sp>
      <p:sp>
        <p:nvSpPr>
          <p:cNvPr id="9" name="TextBox 8">
            <a:extLst>
              <a:ext uri="{FF2B5EF4-FFF2-40B4-BE49-F238E27FC236}">
                <a16:creationId xmlns:a16="http://schemas.microsoft.com/office/drawing/2014/main" id="{3D16A966-EAE6-4D4F-B671-5D38004EEC15}"/>
              </a:ext>
            </a:extLst>
          </p:cNvPr>
          <p:cNvSpPr txBox="1"/>
          <p:nvPr>
            <p:custDataLst>
              <p:tags r:id="rId6"/>
            </p:custDataLst>
          </p:nvPr>
        </p:nvSpPr>
        <p:spPr>
          <a:xfrm>
            <a:off x="4754879" y="3880034"/>
            <a:ext cx="1188720" cy="276999"/>
          </a:xfrm>
          <a:prstGeom prst="rect">
            <a:avLst/>
          </a:prstGeom>
          <a:solidFill>
            <a:srgbClr val="FDD960"/>
          </a:solidFill>
        </p:spPr>
        <p:txBody>
          <a:bodyPr wrap="square" rtlCol="0">
            <a:spAutoFit/>
          </a:bodyPr>
          <a:lstStyle/>
          <a:p>
            <a:pPr algn="ctr"/>
            <a:r>
              <a:rPr lang="fr-FR" sz="1200" b="1" dirty="0"/>
              <a:t>Moyen</a:t>
            </a:r>
          </a:p>
        </p:txBody>
      </p:sp>
      <p:sp>
        <p:nvSpPr>
          <p:cNvPr id="10" name="TextBox 9">
            <a:extLst>
              <a:ext uri="{FF2B5EF4-FFF2-40B4-BE49-F238E27FC236}">
                <a16:creationId xmlns:a16="http://schemas.microsoft.com/office/drawing/2014/main" id="{94123113-8F8F-4F12-AC9F-BCDC1AD1E51C}"/>
              </a:ext>
            </a:extLst>
          </p:cNvPr>
          <p:cNvSpPr txBox="1"/>
          <p:nvPr>
            <p:custDataLst>
              <p:tags r:id="rId7"/>
            </p:custDataLst>
          </p:nvPr>
        </p:nvSpPr>
        <p:spPr>
          <a:xfrm>
            <a:off x="4754879" y="4298822"/>
            <a:ext cx="1188720" cy="276999"/>
          </a:xfrm>
          <a:prstGeom prst="rect">
            <a:avLst/>
          </a:prstGeom>
          <a:solidFill>
            <a:srgbClr val="FDD960"/>
          </a:solidFill>
        </p:spPr>
        <p:txBody>
          <a:bodyPr wrap="square" rtlCol="0">
            <a:spAutoFit/>
          </a:bodyPr>
          <a:lstStyle/>
          <a:p>
            <a:pPr algn="ctr"/>
            <a:r>
              <a:rPr lang="fr-FR" sz="1200" b="1" dirty="0"/>
              <a:t>Moyen</a:t>
            </a:r>
          </a:p>
        </p:txBody>
      </p:sp>
      <p:sp>
        <p:nvSpPr>
          <p:cNvPr id="11" name="TextBox 10">
            <a:extLst>
              <a:ext uri="{FF2B5EF4-FFF2-40B4-BE49-F238E27FC236}">
                <a16:creationId xmlns:a16="http://schemas.microsoft.com/office/drawing/2014/main" id="{0CD8651B-7A81-4E45-BBD6-5E1266BA3B6F}"/>
              </a:ext>
            </a:extLst>
          </p:cNvPr>
          <p:cNvSpPr txBox="1"/>
          <p:nvPr>
            <p:custDataLst>
              <p:tags r:id="rId8"/>
            </p:custDataLst>
          </p:nvPr>
        </p:nvSpPr>
        <p:spPr>
          <a:xfrm>
            <a:off x="4754879" y="4696602"/>
            <a:ext cx="1188720" cy="276999"/>
          </a:xfrm>
          <a:prstGeom prst="rect">
            <a:avLst/>
          </a:prstGeom>
          <a:solidFill>
            <a:srgbClr val="FDD960"/>
          </a:solidFill>
        </p:spPr>
        <p:txBody>
          <a:bodyPr wrap="square" rtlCol="0">
            <a:spAutoFit/>
          </a:bodyPr>
          <a:lstStyle/>
          <a:p>
            <a:pPr algn="ctr"/>
            <a:r>
              <a:rPr lang="fr-FR" sz="1200" b="1" dirty="0"/>
              <a:t>Moyen</a:t>
            </a:r>
          </a:p>
        </p:txBody>
      </p:sp>
      <p:sp>
        <p:nvSpPr>
          <p:cNvPr id="12" name="TextBox 11">
            <a:extLst>
              <a:ext uri="{FF2B5EF4-FFF2-40B4-BE49-F238E27FC236}">
                <a16:creationId xmlns:a16="http://schemas.microsoft.com/office/drawing/2014/main" id="{2A3686A3-9510-4B64-B5FA-0F5C94B110A6}"/>
              </a:ext>
            </a:extLst>
          </p:cNvPr>
          <p:cNvSpPr txBox="1"/>
          <p:nvPr>
            <p:custDataLst>
              <p:tags r:id="rId9"/>
            </p:custDataLst>
          </p:nvPr>
        </p:nvSpPr>
        <p:spPr>
          <a:xfrm>
            <a:off x="6592824" y="4655962"/>
            <a:ext cx="1188720" cy="276999"/>
          </a:xfrm>
          <a:prstGeom prst="rect">
            <a:avLst/>
          </a:prstGeom>
          <a:solidFill>
            <a:srgbClr val="FDD960"/>
          </a:solidFill>
        </p:spPr>
        <p:txBody>
          <a:bodyPr wrap="square" rtlCol="0">
            <a:spAutoFit/>
          </a:bodyPr>
          <a:lstStyle/>
          <a:p>
            <a:pPr algn="ctr"/>
            <a:r>
              <a:rPr lang="fr-FR" sz="1200" b="1" dirty="0"/>
              <a:t>Moyen</a:t>
            </a:r>
          </a:p>
        </p:txBody>
      </p:sp>
      <p:sp>
        <p:nvSpPr>
          <p:cNvPr id="13" name="TextBox 12">
            <a:extLst>
              <a:ext uri="{FF2B5EF4-FFF2-40B4-BE49-F238E27FC236}">
                <a16:creationId xmlns:a16="http://schemas.microsoft.com/office/drawing/2014/main" id="{5F931685-369F-46C2-9076-497516902C6C}"/>
              </a:ext>
            </a:extLst>
          </p:cNvPr>
          <p:cNvSpPr txBox="1"/>
          <p:nvPr>
            <p:custDataLst>
              <p:tags r:id="rId10"/>
            </p:custDataLst>
          </p:nvPr>
        </p:nvSpPr>
        <p:spPr>
          <a:xfrm>
            <a:off x="6592824" y="5070119"/>
            <a:ext cx="1188720" cy="276999"/>
          </a:xfrm>
          <a:prstGeom prst="rect">
            <a:avLst/>
          </a:prstGeom>
          <a:solidFill>
            <a:srgbClr val="FDD960"/>
          </a:solidFill>
        </p:spPr>
        <p:txBody>
          <a:bodyPr wrap="square" rtlCol="0">
            <a:spAutoFit/>
          </a:bodyPr>
          <a:lstStyle/>
          <a:p>
            <a:pPr algn="ctr"/>
            <a:r>
              <a:rPr lang="fr-FR" sz="1200" b="1" dirty="0"/>
              <a:t>Moyen</a:t>
            </a:r>
          </a:p>
        </p:txBody>
      </p:sp>
      <p:sp>
        <p:nvSpPr>
          <p:cNvPr id="14" name="TextBox 13">
            <a:extLst>
              <a:ext uri="{FF2B5EF4-FFF2-40B4-BE49-F238E27FC236}">
                <a16:creationId xmlns:a16="http://schemas.microsoft.com/office/drawing/2014/main" id="{9B7218DB-E18E-4820-A586-BA3FD62B827F}"/>
              </a:ext>
            </a:extLst>
          </p:cNvPr>
          <p:cNvSpPr txBox="1"/>
          <p:nvPr>
            <p:custDataLst>
              <p:tags r:id="rId11"/>
            </p:custDataLst>
          </p:nvPr>
        </p:nvSpPr>
        <p:spPr>
          <a:xfrm>
            <a:off x="2752343" y="4707475"/>
            <a:ext cx="1188720" cy="276999"/>
          </a:xfrm>
          <a:prstGeom prst="rect">
            <a:avLst/>
          </a:prstGeom>
          <a:solidFill>
            <a:srgbClr val="69C070"/>
          </a:solidFill>
        </p:spPr>
        <p:txBody>
          <a:bodyPr wrap="square" rtlCol="0">
            <a:spAutoFit/>
          </a:bodyPr>
          <a:lstStyle/>
          <a:p>
            <a:pPr algn="ctr"/>
            <a:r>
              <a:rPr lang="fr-FR" sz="1200" b="1" dirty="0"/>
              <a:t>Faible</a:t>
            </a:r>
          </a:p>
        </p:txBody>
      </p:sp>
      <p:sp>
        <p:nvSpPr>
          <p:cNvPr id="15" name="TextBox 14">
            <a:extLst>
              <a:ext uri="{FF2B5EF4-FFF2-40B4-BE49-F238E27FC236}">
                <a16:creationId xmlns:a16="http://schemas.microsoft.com/office/drawing/2014/main" id="{C550293B-9089-4D47-8FC1-EA31324E2448}"/>
              </a:ext>
            </a:extLst>
          </p:cNvPr>
          <p:cNvSpPr txBox="1"/>
          <p:nvPr>
            <p:custDataLst>
              <p:tags r:id="rId12"/>
            </p:custDataLst>
          </p:nvPr>
        </p:nvSpPr>
        <p:spPr>
          <a:xfrm>
            <a:off x="2752343" y="5090887"/>
            <a:ext cx="1188720" cy="276999"/>
          </a:xfrm>
          <a:prstGeom prst="rect">
            <a:avLst/>
          </a:prstGeom>
          <a:solidFill>
            <a:srgbClr val="69C070"/>
          </a:solidFill>
        </p:spPr>
        <p:txBody>
          <a:bodyPr wrap="square" rtlCol="0">
            <a:spAutoFit/>
          </a:bodyPr>
          <a:lstStyle/>
          <a:p>
            <a:pPr algn="ctr"/>
            <a:r>
              <a:rPr lang="fr-FR" sz="1200" b="1" dirty="0"/>
              <a:t>Faible</a:t>
            </a:r>
          </a:p>
        </p:txBody>
      </p:sp>
      <p:sp>
        <p:nvSpPr>
          <p:cNvPr id="16" name="TextBox 15">
            <a:extLst>
              <a:ext uri="{FF2B5EF4-FFF2-40B4-BE49-F238E27FC236}">
                <a16:creationId xmlns:a16="http://schemas.microsoft.com/office/drawing/2014/main" id="{0CF5CDEB-62F6-4727-8178-390AFAB50C9F}"/>
              </a:ext>
            </a:extLst>
          </p:cNvPr>
          <p:cNvSpPr txBox="1"/>
          <p:nvPr>
            <p:custDataLst>
              <p:tags r:id="rId13"/>
            </p:custDataLst>
          </p:nvPr>
        </p:nvSpPr>
        <p:spPr>
          <a:xfrm>
            <a:off x="4754879" y="5101600"/>
            <a:ext cx="1188720" cy="276999"/>
          </a:xfrm>
          <a:prstGeom prst="rect">
            <a:avLst/>
          </a:prstGeom>
          <a:solidFill>
            <a:srgbClr val="69C070"/>
          </a:solidFill>
        </p:spPr>
        <p:txBody>
          <a:bodyPr wrap="square" rtlCol="0">
            <a:spAutoFit/>
          </a:bodyPr>
          <a:lstStyle/>
          <a:p>
            <a:pPr algn="ctr"/>
            <a:r>
              <a:rPr lang="fr-FR" sz="1200" b="1" dirty="0"/>
              <a:t>Faible</a:t>
            </a:r>
          </a:p>
        </p:txBody>
      </p:sp>
      <p:sp>
        <p:nvSpPr>
          <p:cNvPr id="17" name="TextBox 16">
            <a:extLst>
              <a:ext uri="{FF2B5EF4-FFF2-40B4-BE49-F238E27FC236}">
                <a16:creationId xmlns:a16="http://schemas.microsoft.com/office/drawing/2014/main" id="{F4D58AA9-6DCB-4006-95A2-8686BB555FC7}"/>
              </a:ext>
            </a:extLst>
          </p:cNvPr>
          <p:cNvSpPr txBox="1"/>
          <p:nvPr>
            <p:custDataLst>
              <p:tags r:id="rId14"/>
            </p:custDataLst>
          </p:nvPr>
        </p:nvSpPr>
        <p:spPr>
          <a:xfrm>
            <a:off x="4754879" y="3479533"/>
            <a:ext cx="1188720" cy="276999"/>
          </a:xfrm>
          <a:prstGeom prst="rect">
            <a:avLst/>
          </a:prstGeom>
          <a:solidFill>
            <a:srgbClr val="F18945"/>
          </a:solidFill>
        </p:spPr>
        <p:txBody>
          <a:bodyPr wrap="square" rtlCol="0">
            <a:spAutoFit/>
          </a:bodyPr>
          <a:lstStyle/>
          <a:p>
            <a:pPr algn="ctr"/>
            <a:r>
              <a:rPr lang="fr-FR" sz="1200" b="1" dirty="0"/>
              <a:t>Élevé</a:t>
            </a:r>
          </a:p>
        </p:txBody>
      </p:sp>
      <p:sp>
        <p:nvSpPr>
          <p:cNvPr id="18" name="TextBox 17">
            <a:extLst>
              <a:ext uri="{FF2B5EF4-FFF2-40B4-BE49-F238E27FC236}">
                <a16:creationId xmlns:a16="http://schemas.microsoft.com/office/drawing/2014/main" id="{AE14DFCC-B988-4BE8-958B-E604E7A8AB2B}"/>
              </a:ext>
            </a:extLst>
          </p:cNvPr>
          <p:cNvSpPr txBox="1"/>
          <p:nvPr>
            <p:custDataLst>
              <p:tags r:id="rId15"/>
            </p:custDataLst>
          </p:nvPr>
        </p:nvSpPr>
        <p:spPr>
          <a:xfrm>
            <a:off x="6592824" y="3492528"/>
            <a:ext cx="1188720" cy="276999"/>
          </a:xfrm>
          <a:prstGeom prst="rect">
            <a:avLst/>
          </a:prstGeom>
          <a:solidFill>
            <a:srgbClr val="F18945"/>
          </a:solidFill>
        </p:spPr>
        <p:txBody>
          <a:bodyPr wrap="square" rtlCol="0">
            <a:spAutoFit/>
          </a:bodyPr>
          <a:lstStyle/>
          <a:p>
            <a:pPr algn="ctr"/>
            <a:r>
              <a:rPr lang="fr-FR" sz="1200" b="1" dirty="0"/>
              <a:t>Élevé</a:t>
            </a:r>
          </a:p>
        </p:txBody>
      </p:sp>
      <p:sp>
        <p:nvSpPr>
          <p:cNvPr id="19" name="TextBox 18">
            <a:extLst>
              <a:ext uri="{FF2B5EF4-FFF2-40B4-BE49-F238E27FC236}">
                <a16:creationId xmlns:a16="http://schemas.microsoft.com/office/drawing/2014/main" id="{CD6DFE14-4D2F-4940-9BB5-A16083045D50}"/>
              </a:ext>
            </a:extLst>
          </p:cNvPr>
          <p:cNvSpPr txBox="1"/>
          <p:nvPr>
            <p:custDataLst>
              <p:tags r:id="rId16"/>
            </p:custDataLst>
          </p:nvPr>
        </p:nvSpPr>
        <p:spPr>
          <a:xfrm>
            <a:off x="6592824" y="3896552"/>
            <a:ext cx="1188720" cy="276999"/>
          </a:xfrm>
          <a:prstGeom prst="rect">
            <a:avLst/>
          </a:prstGeom>
          <a:solidFill>
            <a:srgbClr val="F18945"/>
          </a:solidFill>
        </p:spPr>
        <p:txBody>
          <a:bodyPr wrap="square" rtlCol="0">
            <a:spAutoFit/>
          </a:bodyPr>
          <a:lstStyle/>
          <a:p>
            <a:pPr algn="ctr"/>
            <a:r>
              <a:rPr lang="fr-FR" sz="1200" b="1" dirty="0"/>
              <a:t>Élevé</a:t>
            </a:r>
          </a:p>
        </p:txBody>
      </p:sp>
      <p:sp>
        <p:nvSpPr>
          <p:cNvPr id="20" name="TextBox 19">
            <a:extLst>
              <a:ext uri="{FF2B5EF4-FFF2-40B4-BE49-F238E27FC236}">
                <a16:creationId xmlns:a16="http://schemas.microsoft.com/office/drawing/2014/main" id="{6C564BE2-2407-4951-B2AC-092B523151FE}"/>
              </a:ext>
            </a:extLst>
          </p:cNvPr>
          <p:cNvSpPr txBox="1"/>
          <p:nvPr>
            <p:custDataLst>
              <p:tags r:id="rId17"/>
            </p:custDataLst>
          </p:nvPr>
        </p:nvSpPr>
        <p:spPr>
          <a:xfrm>
            <a:off x="6592824" y="4294736"/>
            <a:ext cx="1188720" cy="276999"/>
          </a:xfrm>
          <a:prstGeom prst="rect">
            <a:avLst/>
          </a:prstGeom>
          <a:solidFill>
            <a:srgbClr val="F18945"/>
          </a:solidFill>
        </p:spPr>
        <p:txBody>
          <a:bodyPr wrap="square" rtlCol="0">
            <a:spAutoFit/>
          </a:bodyPr>
          <a:lstStyle/>
          <a:p>
            <a:pPr algn="ctr"/>
            <a:r>
              <a:rPr lang="fr-FR" sz="1200" b="1" dirty="0"/>
              <a:t>Élevé</a:t>
            </a:r>
          </a:p>
        </p:txBody>
      </p:sp>
      <p:sp>
        <p:nvSpPr>
          <p:cNvPr id="21" name="TextBox 20">
            <a:extLst>
              <a:ext uri="{FF2B5EF4-FFF2-40B4-BE49-F238E27FC236}">
                <a16:creationId xmlns:a16="http://schemas.microsoft.com/office/drawing/2014/main" id="{F9E7DAD8-0592-43C6-8456-8FA22DCC5CBD}"/>
              </a:ext>
            </a:extLst>
          </p:cNvPr>
          <p:cNvSpPr txBox="1"/>
          <p:nvPr>
            <p:custDataLst>
              <p:tags r:id="rId18"/>
            </p:custDataLst>
          </p:nvPr>
        </p:nvSpPr>
        <p:spPr>
          <a:xfrm>
            <a:off x="8540496" y="4308982"/>
            <a:ext cx="1188720" cy="276999"/>
          </a:xfrm>
          <a:prstGeom prst="rect">
            <a:avLst/>
          </a:prstGeom>
          <a:solidFill>
            <a:srgbClr val="F18945"/>
          </a:solidFill>
        </p:spPr>
        <p:txBody>
          <a:bodyPr wrap="square" rtlCol="0">
            <a:spAutoFit/>
          </a:bodyPr>
          <a:lstStyle/>
          <a:p>
            <a:pPr algn="ctr"/>
            <a:r>
              <a:rPr lang="fr-FR" sz="1200" b="1" dirty="0"/>
              <a:t>Élevé</a:t>
            </a:r>
          </a:p>
        </p:txBody>
      </p:sp>
      <p:sp>
        <p:nvSpPr>
          <p:cNvPr id="22" name="TextBox 21">
            <a:extLst>
              <a:ext uri="{FF2B5EF4-FFF2-40B4-BE49-F238E27FC236}">
                <a16:creationId xmlns:a16="http://schemas.microsoft.com/office/drawing/2014/main" id="{CBB61BA1-01D9-4E41-A8FA-4CCD8EDBDECD}"/>
              </a:ext>
            </a:extLst>
          </p:cNvPr>
          <p:cNvSpPr txBox="1"/>
          <p:nvPr>
            <p:custDataLst>
              <p:tags r:id="rId19"/>
            </p:custDataLst>
          </p:nvPr>
        </p:nvSpPr>
        <p:spPr>
          <a:xfrm>
            <a:off x="8540496" y="4696601"/>
            <a:ext cx="1188720" cy="276999"/>
          </a:xfrm>
          <a:prstGeom prst="rect">
            <a:avLst/>
          </a:prstGeom>
          <a:solidFill>
            <a:srgbClr val="F18945"/>
          </a:solidFill>
        </p:spPr>
        <p:txBody>
          <a:bodyPr wrap="square" rtlCol="0">
            <a:spAutoFit/>
          </a:bodyPr>
          <a:lstStyle/>
          <a:p>
            <a:pPr algn="ctr"/>
            <a:r>
              <a:rPr lang="fr-FR" sz="1200" b="1" dirty="0"/>
              <a:t>Élevée</a:t>
            </a:r>
          </a:p>
        </p:txBody>
      </p:sp>
      <p:sp>
        <p:nvSpPr>
          <p:cNvPr id="23" name="TextBox 22">
            <a:extLst>
              <a:ext uri="{FF2B5EF4-FFF2-40B4-BE49-F238E27FC236}">
                <a16:creationId xmlns:a16="http://schemas.microsoft.com/office/drawing/2014/main" id="{E028D1E2-D062-470A-B1FF-B6576848E504}"/>
              </a:ext>
            </a:extLst>
          </p:cNvPr>
          <p:cNvSpPr txBox="1"/>
          <p:nvPr>
            <p:custDataLst>
              <p:tags r:id="rId20"/>
            </p:custDataLst>
          </p:nvPr>
        </p:nvSpPr>
        <p:spPr>
          <a:xfrm>
            <a:off x="8540496" y="5090439"/>
            <a:ext cx="1188720" cy="276999"/>
          </a:xfrm>
          <a:prstGeom prst="rect">
            <a:avLst/>
          </a:prstGeom>
          <a:solidFill>
            <a:srgbClr val="F18945"/>
          </a:solidFill>
        </p:spPr>
        <p:txBody>
          <a:bodyPr wrap="square" rtlCol="0">
            <a:spAutoFit/>
          </a:bodyPr>
          <a:lstStyle/>
          <a:p>
            <a:pPr algn="ctr"/>
            <a:r>
              <a:rPr lang="fr-FR" sz="1200" b="1" dirty="0"/>
              <a:t>Élevée</a:t>
            </a:r>
          </a:p>
        </p:txBody>
      </p:sp>
      <p:sp>
        <p:nvSpPr>
          <p:cNvPr id="24" name="TextBox 23">
            <a:extLst>
              <a:ext uri="{FF2B5EF4-FFF2-40B4-BE49-F238E27FC236}">
                <a16:creationId xmlns:a16="http://schemas.microsoft.com/office/drawing/2014/main" id="{78DF2962-5F3B-4479-A08F-BB6CD3D95177}"/>
              </a:ext>
            </a:extLst>
          </p:cNvPr>
          <p:cNvSpPr txBox="1"/>
          <p:nvPr>
            <p:custDataLst>
              <p:tags r:id="rId21"/>
            </p:custDataLst>
          </p:nvPr>
        </p:nvSpPr>
        <p:spPr>
          <a:xfrm>
            <a:off x="10378440" y="4707474"/>
            <a:ext cx="1188720" cy="276999"/>
          </a:xfrm>
          <a:prstGeom prst="rect">
            <a:avLst/>
          </a:prstGeom>
          <a:solidFill>
            <a:srgbClr val="F18945"/>
          </a:solidFill>
        </p:spPr>
        <p:txBody>
          <a:bodyPr wrap="square" rtlCol="0">
            <a:spAutoFit/>
          </a:bodyPr>
          <a:lstStyle/>
          <a:p>
            <a:pPr algn="ctr"/>
            <a:r>
              <a:rPr lang="fr-FR" sz="1200" b="1" dirty="0"/>
              <a:t>Élevé</a:t>
            </a:r>
          </a:p>
        </p:txBody>
      </p:sp>
      <p:sp>
        <p:nvSpPr>
          <p:cNvPr id="25" name="TextBox 24">
            <a:extLst>
              <a:ext uri="{FF2B5EF4-FFF2-40B4-BE49-F238E27FC236}">
                <a16:creationId xmlns:a16="http://schemas.microsoft.com/office/drawing/2014/main" id="{019E7B80-B5E3-43E4-9109-659741042352}"/>
              </a:ext>
            </a:extLst>
          </p:cNvPr>
          <p:cNvSpPr txBox="1"/>
          <p:nvPr>
            <p:custDataLst>
              <p:tags r:id="rId22"/>
            </p:custDataLst>
          </p:nvPr>
        </p:nvSpPr>
        <p:spPr>
          <a:xfrm>
            <a:off x="10388600" y="5101599"/>
            <a:ext cx="1188720" cy="276999"/>
          </a:xfrm>
          <a:prstGeom prst="rect">
            <a:avLst/>
          </a:prstGeom>
          <a:solidFill>
            <a:srgbClr val="F18945"/>
          </a:solidFill>
        </p:spPr>
        <p:txBody>
          <a:bodyPr wrap="square" rtlCol="0">
            <a:spAutoFit/>
          </a:bodyPr>
          <a:lstStyle/>
          <a:p>
            <a:pPr algn="ctr"/>
            <a:r>
              <a:rPr lang="fr-FR" sz="1200" b="1" dirty="0"/>
              <a:t>Élevé</a:t>
            </a:r>
          </a:p>
        </p:txBody>
      </p:sp>
      <p:sp>
        <p:nvSpPr>
          <p:cNvPr id="26" name="TextBox 25">
            <a:extLst>
              <a:ext uri="{FF2B5EF4-FFF2-40B4-BE49-F238E27FC236}">
                <a16:creationId xmlns:a16="http://schemas.microsoft.com/office/drawing/2014/main" id="{1DF8690C-6072-4CA8-920C-265CE00243DB}"/>
              </a:ext>
            </a:extLst>
          </p:cNvPr>
          <p:cNvSpPr txBox="1"/>
          <p:nvPr>
            <p:custDataLst>
              <p:tags r:id="rId23"/>
            </p:custDataLst>
          </p:nvPr>
        </p:nvSpPr>
        <p:spPr>
          <a:xfrm>
            <a:off x="8595360" y="3459213"/>
            <a:ext cx="1188720" cy="276999"/>
          </a:xfrm>
          <a:prstGeom prst="rect">
            <a:avLst/>
          </a:prstGeom>
          <a:solidFill>
            <a:srgbClr val="E12835"/>
          </a:solidFill>
        </p:spPr>
        <p:txBody>
          <a:bodyPr wrap="square" rtlCol="0">
            <a:spAutoFit/>
          </a:bodyPr>
          <a:lstStyle/>
          <a:p>
            <a:pPr algn="ctr"/>
            <a:r>
              <a:rPr lang="fr-FR" sz="1200" b="1" dirty="0"/>
              <a:t>Extrême</a:t>
            </a:r>
          </a:p>
        </p:txBody>
      </p:sp>
      <p:sp>
        <p:nvSpPr>
          <p:cNvPr id="27" name="TextBox 26">
            <a:extLst>
              <a:ext uri="{FF2B5EF4-FFF2-40B4-BE49-F238E27FC236}">
                <a16:creationId xmlns:a16="http://schemas.microsoft.com/office/drawing/2014/main" id="{16BCCFED-05CF-4CD5-8817-86355C4FAA83}"/>
              </a:ext>
            </a:extLst>
          </p:cNvPr>
          <p:cNvSpPr txBox="1"/>
          <p:nvPr>
            <p:custDataLst>
              <p:tags r:id="rId24"/>
            </p:custDataLst>
          </p:nvPr>
        </p:nvSpPr>
        <p:spPr>
          <a:xfrm>
            <a:off x="8567928" y="3869874"/>
            <a:ext cx="1188720" cy="276999"/>
          </a:xfrm>
          <a:prstGeom prst="rect">
            <a:avLst/>
          </a:prstGeom>
          <a:solidFill>
            <a:srgbClr val="E12835"/>
          </a:solidFill>
        </p:spPr>
        <p:txBody>
          <a:bodyPr wrap="square" rtlCol="0">
            <a:spAutoFit/>
          </a:bodyPr>
          <a:lstStyle/>
          <a:p>
            <a:pPr algn="ctr"/>
            <a:r>
              <a:rPr lang="fr-FR" sz="1200" b="1" dirty="0"/>
              <a:t>Extrême</a:t>
            </a:r>
          </a:p>
        </p:txBody>
      </p:sp>
      <p:sp>
        <p:nvSpPr>
          <p:cNvPr id="28" name="TextBox 27">
            <a:extLst>
              <a:ext uri="{FF2B5EF4-FFF2-40B4-BE49-F238E27FC236}">
                <a16:creationId xmlns:a16="http://schemas.microsoft.com/office/drawing/2014/main" id="{7546E60D-89C3-40D8-BF09-56B509956329}"/>
              </a:ext>
            </a:extLst>
          </p:cNvPr>
          <p:cNvSpPr txBox="1"/>
          <p:nvPr>
            <p:custDataLst>
              <p:tags r:id="rId25"/>
            </p:custDataLst>
          </p:nvPr>
        </p:nvSpPr>
        <p:spPr>
          <a:xfrm>
            <a:off x="10378440" y="3483822"/>
            <a:ext cx="1188720" cy="276999"/>
          </a:xfrm>
          <a:prstGeom prst="rect">
            <a:avLst/>
          </a:prstGeom>
          <a:solidFill>
            <a:srgbClr val="E12835"/>
          </a:solidFill>
        </p:spPr>
        <p:txBody>
          <a:bodyPr wrap="square" rtlCol="0">
            <a:spAutoFit/>
          </a:bodyPr>
          <a:lstStyle/>
          <a:p>
            <a:pPr algn="ctr"/>
            <a:r>
              <a:rPr lang="fr-FR" sz="1200" b="1" dirty="0"/>
              <a:t>Extrême</a:t>
            </a:r>
          </a:p>
        </p:txBody>
      </p:sp>
      <p:sp>
        <p:nvSpPr>
          <p:cNvPr id="29" name="TextBox 28">
            <a:extLst>
              <a:ext uri="{FF2B5EF4-FFF2-40B4-BE49-F238E27FC236}">
                <a16:creationId xmlns:a16="http://schemas.microsoft.com/office/drawing/2014/main" id="{D6A164E0-EC25-4C47-BEE7-193B9385E067}"/>
              </a:ext>
            </a:extLst>
          </p:cNvPr>
          <p:cNvSpPr txBox="1"/>
          <p:nvPr>
            <p:custDataLst>
              <p:tags r:id="rId26"/>
            </p:custDataLst>
          </p:nvPr>
        </p:nvSpPr>
        <p:spPr>
          <a:xfrm>
            <a:off x="10378440" y="3877948"/>
            <a:ext cx="1188720" cy="276999"/>
          </a:xfrm>
          <a:prstGeom prst="rect">
            <a:avLst/>
          </a:prstGeom>
          <a:solidFill>
            <a:srgbClr val="E12835"/>
          </a:solidFill>
        </p:spPr>
        <p:txBody>
          <a:bodyPr wrap="square" rtlCol="0">
            <a:spAutoFit/>
          </a:bodyPr>
          <a:lstStyle/>
          <a:p>
            <a:pPr algn="ctr"/>
            <a:r>
              <a:rPr lang="fr-FR" sz="1200" b="1" dirty="0"/>
              <a:t>Extrême</a:t>
            </a:r>
          </a:p>
        </p:txBody>
      </p:sp>
      <p:sp>
        <p:nvSpPr>
          <p:cNvPr id="30" name="TextBox 29">
            <a:extLst>
              <a:ext uri="{FF2B5EF4-FFF2-40B4-BE49-F238E27FC236}">
                <a16:creationId xmlns:a16="http://schemas.microsoft.com/office/drawing/2014/main" id="{8CD25156-1903-4186-BC08-0F3C93875BC1}"/>
              </a:ext>
            </a:extLst>
          </p:cNvPr>
          <p:cNvSpPr txBox="1"/>
          <p:nvPr>
            <p:custDataLst>
              <p:tags r:id="rId27"/>
            </p:custDataLst>
          </p:nvPr>
        </p:nvSpPr>
        <p:spPr>
          <a:xfrm>
            <a:off x="10378440" y="4286958"/>
            <a:ext cx="1188720" cy="276999"/>
          </a:xfrm>
          <a:prstGeom prst="rect">
            <a:avLst/>
          </a:prstGeom>
          <a:solidFill>
            <a:srgbClr val="E12835"/>
          </a:solidFill>
        </p:spPr>
        <p:txBody>
          <a:bodyPr wrap="square" rtlCol="0">
            <a:spAutoFit/>
          </a:bodyPr>
          <a:lstStyle/>
          <a:p>
            <a:pPr algn="ctr"/>
            <a:r>
              <a:rPr lang="fr-FR" sz="1200" b="1" dirty="0"/>
              <a:t>Extrême</a:t>
            </a:r>
          </a:p>
        </p:txBody>
      </p:sp>
      <p:sp>
        <p:nvSpPr>
          <p:cNvPr id="31" name="TextBox 30">
            <a:extLst>
              <a:ext uri="{FF2B5EF4-FFF2-40B4-BE49-F238E27FC236}">
                <a16:creationId xmlns:a16="http://schemas.microsoft.com/office/drawing/2014/main" id="{BA2E2EC0-ADB7-4CB5-8CB5-3FFB341B9313}"/>
              </a:ext>
            </a:extLst>
          </p:cNvPr>
          <p:cNvSpPr txBox="1"/>
          <p:nvPr>
            <p:custDataLst>
              <p:tags r:id="rId28"/>
            </p:custDataLst>
          </p:nvPr>
        </p:nvSpPr>
        <p:spPr>
          <a:xfrm>
            <a:off x="2514599" y="3063069"/>
            <a:ext cx="1746504" cy="307777"/>
          </a:xfrm>
          <a:prstGeom prst="rect">
            <a:avLst/>
          </a:prstGeom>
          <a:solidFill>
            <a:schemeClr val="bg1"/>
          </a:solidFill>
        </p:spPr>
        <p:txBody>
          <a:bodyPr wrap="square" rtlCol="0">
            <a:spAutoFit/>
          </a:bodyPr>
          <a:lstStyle/>
          <a:p>
            <a:pPr algn="ctr"/>
            <a:r>
              <a:rPr lang="fr-FR" sz="1400" b="1" dirty="0"/>
              <a:t>NON SIGNIFICATIF</a:t>
            </a:r>
          </a:p>
        </p:txBody>
      </p:sp>
      <p:sp>
        <p:nvSpPr>
          <p:cNvPr id="32" name="TextBox 31">
            <a:extLst>
              <a:ext uri="{FF2B5EF4-FFF2-40B4-BE49-F238E27FC236}">
                <a16:creationId xmlns:a16="http://schemas.microsoft.com/office/drawing/2014/main" id="{1255A332-86E5-4C2C-ABC5-E1E6060FA4C2}"/>
              </a:ext>
            </a:extLst>
          </p:cNvPr>
          <p:cNvSpPr txBox="1"/>
          <p:nvPr>
            <p:custDataLst>
              <p:tags r:id="rId29"/>
            </p:custDataLst>
          </p:nvPr>
        </p:nvSpPr>
        <p:spPr>
          <a:xfrm>
            <a:off x="4590286" y="3045670"/>
            <a:ext cx="1563625" cy="307777"/>
          </a:xfrm>
          <a:prstGeom prst="rect">
            <a:avLst/>
          </a:prstGeom>
          <a:solidFill>
            <a:schemeClr val="bg1"/>
          </a:solidFill>
        </p:spPr>
        <p:txBody>
          <a:bodyPr wrap="square" rtlCol="0">
            <a:spAutoFit/>
          </a:bodyPr>
          <a:lstStyle/>
          <a:p>
            <a:pPr algn="ctr"/>
            <a:r>
              <a:rPr lang="fr-FR" sz="1400" b="1" dirty="0"/>
              <a:t>MINEUR</a:t>
            </a:r>
          </a:p>
        </p:txBody>
      </p:sp>
      <p:sp>
        <p:nvSpPr>
          <p:cNvPr id="33" name="TextBox 32">
            <a:extLst>
              <a:ext uri="{FF2B5EF4-FFF2-40B4-BE49-F238E27FC236}">
                <a16:creationId xmlns:a16="http://schemas.microsoft.com/office/drawing/2014/main" id="{B4A41F23-D797-4E7B-80B8-17F502095FA2}"/>
              </a:ext>
            </a:extLst>
          </p:cNvPr>
          <p:cNvSpPr txBox="1"/>
          <p:nvPr>
            <p:custDataLst>
              <p:tags r:id="rId30"/>
            </p:custDataLst>
          </p:nvPr>
        </p:nvSpPr>
        <p:spPr>
          <a:xfrm>
            <a:off x="6405370" y="3045670"/>
            <a:ext cx="1563625" cy="307777"/>
          </a:xfrm>
          <a:prstGeom prst="rect">
            <a:avLst/>
          </a:prstGeom>
          <a:solidFill>
            <a:schemeClr val="bg1"/>
          </a:solidFill>
        </p:spPr>
        <p:txBody>
          <a:bodyPr wrap="square" rtlCol="0">
            <a:spAutoFit/>
          </a:bodyPr>
          <a:lstStyle/>
          <a:p>
            <a:pPr algn="ctr"/>
            <a:r>
              <a:rPr lang="fr-FR" sz="1400" b="1" dirty="0"/>
              <a:t>MODÉRÉ</a:t>
            </a:r>
          </a:p>
        </p:txBody>
      </p:sp>
      <p:sp>
        <p:nvSpPr>
          <p:cNvPr id="34" name="TextBox 33">
            <a:extLst>
              <a:ext uri="{FF2B5EF4-FFF2-40B4-BE49-F238E27FC236}">
                <a16:creationId xmlns:a16="http://schemas.microsoft.com/office/drawing/2014/main" id="{8039F3B2-1917-4199-8570-D9FF30F6A581}"/>
              </a:ext>
            </a:extLst>
          </p:cNvPr>
          <p:cNvSpPr txBox="1"/>
          <p:nvPr>
            <p:custDataLst>
              <p:tags r:id="rId31"/>
            </p:custDataLst>
          </p:nvPr>
        </p:nvSpPr>
        <p:spPr>
          <a:xfrm>
            <a:off x="8364471" y="3055822"/>
            <a:ext cx="1563625" cy="307777"/>
          </a:xfrm>
          <a:prstGeom prst="rect">
            <a:avLst/>
          </a:prstGeom>
          <a:solidFill>
            <a:schemeClr val="bg1"/>
          </a:solidFill>
        </p:spPr>
        <p:txBody>
          <a:bodyPr wrap="square" rtlCol="0">
            <a:spAutoFit/>
          </a:bodyPr>
          <a:lstStyle/>
          <a:p>
            <a:pPr algn="ctr"/>
            <a:r>
              <a:rPr lang="fr-FR" sz="1400" b="1" dirty="0"/>
              <a:t>MAJEUR</a:t>
            </a:r>
          </a:p>
        </p:txBody>
      </p:sp>
      <p:sp>
        <p:nvSpPr>
          <p:cNvPr id="35" name="TextBox 34">
            <a:extLst>
              <a:ext uri="{FF2B5EF4-FFF2-40B4-BE49-F238E27FC236}">
                <a16:creationId xmlns:a16="http://schemas.microsoft.com/office/drawing/2014/main" id="{FA81618C-BAA8-4E23-9716-62AC4B65BE3D}"/>
              </a:ext>
            </a:extLst>
          </p:cNvPr>
          <p:cNvSpPr txBox="1"/>
          <p:nvPr>
            <p:custDataLst>
              <p:tags r:id="rId32"/>
            </p:custDataLst>
          </p:nvPr>
        </p:nvSpPr>
        <p:spPr>
          <a:xfrm>
            <a:off x="10149840" y="3045670"/>
            <a:ext cx="1563625" cy="307777"/>
          </a:xfrm>
          <a:prstGeom prst="rect">
            <a:avLst/>
          </a:prstGeom>
          <a:solidFill>
            <a:schemeClr val="bg1"/>
          </a:solidFill>
        </p:spPr>
        <p:txBody>
          <a:bodyPr wrap="square" rtlCol="0">
            <a:spAutoFit/>
          </a:bodyPr>
          <a:lstStyle/>
          <a:p>
            <a:pPr algn="ctr"/>
            <a:r>
              <a:rPr lang="fr-FR" sz="1400" b="1" dirty="0"/>
              <a:t>GRAVE</a:t>
            </a:r>
          </a:p>
        </p:txBody>
      </p:sp>
      <p:sp>
        <p:nvSpPr>
          <p:cNvPr id="36" name="TextBox 35">
            <a:extLst>
              <a:ext uri="{FF2B5EF4-FFF2-40B4-BE49-F238E27FC236}">
                <a16:creationId xmlns:a16="http://schemas.microsoft.com/office/drawing/2014/main" id="{8F49B973-B2E6-4B04-BECC-E136C8972DC2}"/>
              </a:ext>
            </a:extLst>
          </p:cNvPr>
          <p:cNvSpPr txBox="1"/>
          <p:nvPr>
            <p:custDataLst>
              <p:tags r:id="rId33"/>
            </p:custDataLst>
          </p:nvPr>
        </p:nvSpPr>
        <p:spPr>
          <a:xfrm>
            <a:off x="6492237" y="2679076"/>
            <a:ext cx="1563625" cy="276999"/>
          </a:xfrm>
          <a:prstGeom prst="rect">
            <a:avLst/>
          </a:prstGeom>
          <a:solidFill>
            <a:srgbClr val="33B452"/>
          </a:solidFill>
        </p:spPr>
        <p:txBody>
          <a:bodyPr wrap="square" rtlCol="0">
            <a:spAutoFit/>
          </a:bodyPr>
          <a:lstStyle/>
          <a:p>
            <a:pPr algn="ctr"/>
            <a:r>
              <a:rPr lang="fr-FR" sz="1200" b="1" dirty="0">
                <a:solidFill>
                  <a:schemeClr val="bg1"/>
                </a:solidFill>
              </a:rPr>
              <a:t>IMPACT</a:t>
            </a:r>
          </a:p>
        </p:txBody>
      </p:sp>
      <p:sp>
        <p:nvSpPr>
          <p:cNvPr id="37" name="TextBox 36">
            <a:extLst>
              <a:ext uri="{FF2B5EF4-FFF2-40B4-BE49-F238E27FC236}">
                <a16:creationId xmlns:a16="http://schemas.microsoft.com/office/drawing/2014/main" id="{562F0690-3A15-43D6-A87B-90E187CB0A9A}"/>
              </a:ext>
            </a:extLst>
          </p:cNvPr>
          <p:cNvSpPr txBox="1"/>
          <p:nvPr>
            <p:custDataLst>
              <p:tags r:id="rId34"/>
            </p:custDataLst>
          </p:nvPr>
        </p:nvSpPr>
        <p:spPr>
          <a:xfrm>
            <a:off x="406907" y="3092755"/>
            <a:ext cx="1563625" cy="276999"/>
          </a:xfrm>
          <a:prstGeom prst="rect">
            <a:avLst/>
          </a:prstGeom>
          <a:solidFill>
            <a:srgbClr val="33B452"/>
          </a:solidFill>
        </p:spPr>
        <p:txBody>
          <a:bodyPr wrap="square" rtlCol="0">
            <a:spAutoFit/>
          </a:bodyPr>
          <a:lstStyle/>
          <a:p>
            <a:pPr algn="ctr"/>
            <a:r>
              <a:rPr lang="fr-FR" sz="1200" b="1" dirty="0">
                <a:solidFill>
                  <a:schemeClr val="bg1"/>
                </a:solidFill>
              </a:rPr>
              <a:t>PROBABILITÉ</a:t>
            </a:r>
          </a:p>
        </p:txBody>
      </p:sp>
      <p:sp>
        <p:nvSpPr>
          <p:cNvPr id="38" name="TextBox 37">
            <a:extLst>
              <a:ext uri="{FF2B5EF4-FFF2-40B4-BE49-F238E27FC236}">
                <a16:creationId xmlns:a16="http://schemas.microsoft.com/office/drawing/2014/main" id="{FF950BF6-07E4-491C-9283-00DA198690C6}"/>
              </a:ext>
            </a:extLst>
          </p:cNvPr>
          <p:cNvSpPr txBox="1"/>
          <p:nvPr>
            <p:custDataLst>
              <p:tags r:id="rId35"/>
            </p:custDataLst>
          </p:nvPr>
        </p:nvSpPr>
        <p:spPr>
          <a:xfrm>
            <a:off x="320039" y="3449053"/>
            <a:ext cx="1746504" cy="307777"/>
          </a:xfrm>
          <a:prstGeom prst="rect">
            <a:avLst/>
          </a:prstGeom>
          <a:solidFill>
            <a:schemeClr val="bg1"/>
          </a:solidFill>
        </p:spPr>
        <p:txBody>
          <a:bodyPr wrap="square" rtlCol="0">
            <a:spAutoFit/>
          </a:bodyPr>
          <a:lstStyle/>
          <a:p>
            <a:pPr algn="ctr"/>
            <a:r>
              <a:rPr lang="fr-FR" sz="1400" b="1" dirty="0"/>
              <a:t>Presque certaine</a:t>
            </a:r>
          </a:p>
        </p:txBody>
      </p:sp>
      <p:sp>
        <p:nvSpPr>
          <p:cNvPr id="39" name="TextBox 38">
            <a:extLst>
              <a:ext uri="{FF2B5EF4-FFF2-40B4-BE49-F238E27FC236}">
                <a16:creationId xmlns:a16="http://schemas.microsoft.com/office/drawing/2014/main" id="{FAB926BC-D354-4BA7-A93C-71774BAA55D2}"/>
              </a:ext>
            </a:extLst>
          </p:cNvPr>
          <p:cNvSpPr txBox="1"/>
          <p:nvPr>
            <p:custDataLst>
              <p:tags r:id="rId36"/>
            </p:custDataLst>
          </p:nvPr>
        </p:nvSpPr>
        <p:spPr>
          <a:xfrm>
            <a:off x="338327" y="3860697"/>
            <a:ext cx="1746504" cy="307777"/>
          </a:xfrm>
          <a:prstGeom prst="rect">
            <a:avLst/>
          </a:prstGeom>
          <a:solidFill>
            <a:schemeClr val="bg1"/>
          </a:solidFill>
        </p:spPr>
        <p:txBody>
          <a:bodyPr wrap="square" rtlCol="0">
            <a:spAutoFit/>
          </a:bodyPr>
          <a:lstStyle/>
          <a:p>
            <a:pPr algn="ctr"/>
            <a:r>
              <a:rPr lang="fr-FR" sz="1400" b="1" dirty="0"/>
              <a:t>Probable</a:t>
            </a:r>
          </a:p>
        </p:txBody>
      </p:sp>
      <p:sp>
        <p:nvSpPr>
          <p:cNvPr id="40" name="TextBox 39">
            <a:extLst>
              <a:ext uri="{FF2B5EF4-FFF2-40B4-BE49-F238E27FC236}">
                <a16:creationId xmlns:a16="http://schemas.microsoft.com/office/drawing/2014/main" id="{FC4B3B85-9A60-4E4D-8430-084AB39B3AE1}"/>
              </a:ext>
            </a:extLst>
          </p:cNvPr>
          <p:cNvSpPr txBox="1"/>
          <p:nvPr>
            <p:custDataLst>
              <p:tags r:id="rId37"/>
            </p:custDataLst>
          </p:nvPr>
        </p:nvSpPr>
        <p:spPr>
          <a:xfrm>
            <a:off x="356615" y="4650220"/>
            <a:ext cx="1746504" cy="307777"/>
          </a:xfrm>
          <a:prstGeom prst="rect">
            <a:avLst/>
          </a:prstGeom>
          <a:solidFill>
            <a:schemeClr val="bg1"/>
          </a:solidFill>
        </p:spPr>
        <p:txBody>
          <a:bodyPr wrap="square" rtlCol="0">
            <a:spAutoFit/>
          </a:bodyPr>
          <a:lstStyle/>
          <a:p>
            <a:pPr algn="ctr"/>
            <a:r>
              <a:rPr lang="fr-FR" sz="1400" b="1" dirty="0"/>
              <a:t>Peu probable</a:t>
            </a:r>
          </a:p>
        </p:txBody>
      </p:sp>
      <p:sp>
        <p:nvSpPr>
          <p:cNvPr id="41" name="TextBox 40">
            <a:extLst>
              <a:ext uri="{FF2B5EF4-FFF2-40B4-BE49-F238E27FC236}">
                <a16:creationId xmlns:a16="http://schemas.microsoft.com/office/drawing/2014/main" id="{70B399DB-AF8D-4572-A482-27D8D0DBC759}"/>
              </a:ext>
            </a:extLst>
          </p:cNvPr>
          <p:cNvSpPr txBox="1"/>
          <p:nvPr>
            <p:custDataLst>
              <p:tags r:id="rId38"/>
            </p:custDataLst>
          </p:nvPr>
        </p:nvSpPr>
        <p:spPr>
          <a:xfrm>
            <a:off x="356615" y="4264678"/>
            <a:ext cx="1746504" cy="307777"/>
          </a:xfrm>
          <a:prstGeom prst="rect">
            <a:avLst/>
          </a:prstGeom>
          <a:solidFill>
            <a:schemeClr val="bg1"/>
          </a:solidFill>
        </p:spPr>
        <p:txBody>
          <a:bodyPr wrap="square" rtlCol="0">
            <a:spAutoFit/>
          </a:bodyPr>
          <a:lstStyle/>
          <a:p>
            <a:pPr algn="ctr"/>
            <a:r>
              <a:rPr lang="fr-FR" sz="1400" b="1" dirty="0"/>
              <a:t>Possible</a:t>
            </a:r>
          </a:p>
        </p:txBody>
      </p:sp>
      <p:sp>
        <p:nvSpPr>
          <p:cNvPr id="42" name="TextBox 41">
            <a:extLst>
              <a:ext uri="{FF2B5EF4-FFF2-40B4-BE49-F238E27FC236}">
                <a16:creationId xmlns:a16="http://schemas.microsoft.com/office/drawing/2014/main" id="{D503D9CA-9C38-46FB-A4E6-89C072CA6B05}"/>
              </a:ext>
            </a:extLst>
          </p:cNvPr>
          <p:cNvSpPr txBox="1"/>
          <p:nvPr>
            <p:custDataLst>
              <p:tags r:id="rId39"/>
            </p:custDataLst>
          </p:nvPr>
        </p:nvSpPr>
        <p:spPr>
          <a:xfrm>
            <a:off x="356615" y="5060885"/>
            <a:ext cx="1746504" cy="292388"/>
          </a:xfrm>
          <a:prstGeom prst="rect">
            <a:avLst/>
          </a:prstGeom>
          <a:solidFill>
            <a:schemeClr val="bg1"/>
          </a:solidFill>
        </p:spPr>
        <p:txBody>
          <a:bodyPr wrap="square" rtlCol="0">
            <a:spAutoFit/>
          </a:bodyPr>
          <a:lstStyle/>
          <a:p>
            <a:pPr algn="ctr"/>
            <a:r>
              <a:rPr lang="fr-FR" sz="1300" b="1" dirty="0"/>
              <a:t>Rare</a:t>
            </a:r>
          </a:p>
        </p:txBody>
      </p:sp>
      <p:sp>
        <p:nvSpPr>
          <p:cNvPr id="43" name="TextBox 42">
            <a:extLst>
              <a:ext uri="{FF2B5EF4-FFF2-40B4-BE49-F238E27FC236}">
                <a16:creationId xmlns:a16="http://schemas.microsoft.com/office/drawing/2014/main" id="{AD9FB7A0-BA0E-4AF4-B801-9DB10C1EBE71}"/>
              </a:ext>
            </a:extLst>
          </p:cNvPr>
          <p:cNvSpPr txBox="1"/>
          <p:nvPr>
            <p:custDataLst>
              <p:tags r:id="rId40"/>
            </p:custDataLst>
          </p:nvPr>
        </p:nvSpPr>
        <p:spPr>
          <a:xfrm>
            <a:off x="5422395" y="2315685"/>
            <a:ext cx="3209544" cy="292388"/>
          </a:xfrm>
          <a:prstGeom prst="rect">
            <a:avLst/>
          </a:prstGeom>
          <a:solidFill>
            <a:schemeClr val="bg1"/>
          </a:solidFill>
        </p:spPr>
        <p:txBody>
          <a:bodyPr wrap="square" rtlCol="0">
            <a:spAutoFit/>
          </a:bodyPr>
          <a:lstStyle/>
          <a:p>
            <a:pPr algn="ctr"/>
            <a:r>
              <a:rPr lang="fr-FR" sz="1300" b="1" dirty="0"/>
              <a:t>Risque = Probabilité x Impact</a:t>
            </a:r>
          </a:p>
        </p:txBody>
      </p:sp>
    </p:spTree>
    <p:extLst>
      <p:ext uri="{BB962C8B-B14F-4D97-AF65-F5344CB8AC3E}">
        <p14:creationId xmlns:p14="http://schemas.microsoft.com/office/powerpoint/2010/main" val="3122081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133E6E-D56C-F817-3E87-F7F8B6CA5AA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3944367-DF85-CCF8-AF8D-E6FEE2245DB4}"/>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Planification de la réponse en matière de PdC</a:t>
            </a:r>
          </a:p>
        </p:txBody>
      </p:sp>
      <p:sp>
        <p:nvSpPr>
          <p:cNvPr id="6" name="TextBox 5">
            <a:extLst>
              <a:ext uri="{FF2B5EF4-FFF2-40B4-BE49-F238E27FC236}">
                <a16:creationId xmlns:a16="http://schemas.microsoft.com/office/drawing/2014/main" id="{A9E741B6-00CC-4E4A-C2F9-75D2733F7914}"/>
              </a:ext>
            </a:extLst>
          </p:cNvPr>
          <p:cNvSpPr txBox="1"/>
          <p:nvPr>
            <p:custDataLst>
              <p:tags r:id="rId2"/>
            </p:custDataLst>
          </p:nvPr>
        </p:nvSpPr>
        <p:spPr>
          <a:xfrm>
            <a:off x="1596000" y="2151727"/>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La stratégie de la mission de PdC :</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Calibri"/>
                <a:cs typeface="Arial"/>
              </a:rPr>
              <a:t>Définit les objectifs stratégiques obligatoires</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Calibri"/>
                <a:cs typeface="Arial"/>
              </a:rPr>
              <a:t>Évalue les menaces, les risques et les capacités</a:t>
            </a:r>
          </a:p>
          <a:p>
            <a:pPr marL="342900" indent="-342900">
              <a:spcBef>
                <a:spcPts val="600"/>
              </a:spcBef>
              <a:spcAft>
                <a:spcPts val="600"/>
              </a:spcAft>
              <a:buSzPts val="1100"/>
              <a:buFont typeface="Symbol" panose="05050102010706020507" pitchFamily="18" charset="2"/>
              <a:buChar char=""/>
            </a:pPr>
            <a:r>
              <a:rPr lang="fr-FR" sz="2000" dirty="0">
                <a:solidFill>
                  <a:srgbClr val="000000"/>
                </a:solidFill>
                <a:latin typeface="Verdana"/>
                <a:ea typeface="Calibri"/>
                <a:cs typeface="Arial"/>
              </a:rPr>
              <a:t>Fixe des priorités en cas de menaces multiples</a:t>
            </a:r>
          </a:p>
          <a:p>
            <a:pPr marL="342900" marR="0" lvl="0" indent="-342900">
              <a:spcBef>
                <a:spcPts val="600"/>
              </a:spcBef>
              <a:spcAft>
                <a:spcPts val="600"/>
              </a:spcAft>
              <a:buSzPts val="1100"/>
              <a:buFont typeface="Symbol" panose="05050102010706020507" pitchFamily="18" charset="2"/>
              <a:buChar char=""/>
            </a:pPr>
            <a:r>
              <a:rPr lang="fr-FR" sz="2000" dirty="0">
                <a:solidFill>
                  <a:srgbClr val="000000"/>
                </a:solidFill>
                <a:effectLst/>
                <a:latin typeface="Verdana"/>
                <a:ea typeface="Calibri"/>
                <a:cs typeface="Arial"/>
              </a:rPr>
              <a:t>Définit l’approche de la mission ainsi que les activités, les rôles et les responsabilités en matière de PdC</a:t>
            </a:r>
          </a:p>
        </p:txBody>
      </p:sp>
    </p:spTree>
    <p:extLst>
      <p:ext uri="{BB962C8B-B14F-4D97-AF65-F5344CB8AC3E}">
        <p14:creationId xmlns:p14="http://schemas.microsoft.com/office/powerpoint/2010/main" val="4165953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87DEAF4-6435-F920-3A11-4B46FC0CC848}"/>
              </a:ext>
            </a:extLst>
          </p:cNvPr>
          <p:cNvGraphicFramePr>
            <a:graphicFrameLocks noGrp="1"/>
          </p:cNvGraphicFramePr>
          <p:nvPr>
            <p:custDataLst>
              <p:tags r:id="rId1"/>
            </p:custDataLst>
            <p:extLst>
              <p:ext uri="{D42A27DB-BD31-4B8C-83A1-F6EECF244321}">
                <p14:modId xmlns:p14="http://schemas.microsoft.com/office/powerpoint/2010/main" val="3219501460"/>
              </p:ext>
            </p:extLst>
          </p:nvPr>
        </p:nvGraphicFramePr>
        <p:xfrm>
          <a:off x="1692819" y="928743"/>
          <a:ext cx="8999999" cy="53340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fr-FR" sz="2000" noProof="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fr-FR" sz="2000" noProof="0" dirty="0">
                          <a:latin typeface="Verdana"/>
                          <a:ea typeface="Verdana"/>
                        </a:rPr>
                        <a:t>Expliquer les devoirs du personnel de maintien de la paix de l’ONU en matière de protection des civils (PdC) en tant que responsabilité à l’échelle de la mission, conformément au cadre juridique et aux rôles attribués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fr-FR" sz="2000" b="1" noProof="0" dirty="0">
                          <a:solidFill>
                            <a:srgbClr val="0055A5"/>
                          </a:solidFill>
                          <a:latin typeface="Verdana" panose="020B0604030504040204" pitchFamily="34" charset="0"/>
                          <a:ea typeface="Verdana" panose="020B0604030504040204" pitchFamily="34" charset="0"/>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2000" b="0" noProof="0" dirty="0">
                          <a:latin typeface="Verdana"/>
                          <a:ea typeface="Verdana"/>
                        </a:rPr>
                        <a:t>La PdC est un mandat prioritaire dans le cadre du maintien de la paix. Quasiment tous les agents de maintien de la paix sont déployés au sein de missions dotées d’un mandat de PdC.</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Vous pourriez être déployé dans le cadre d’une mission dotée d’un mandat de PdC. L’ONU attend de vous que vous préveniez les menaces et en dissuadiez leurs auteurs. </a:t>
                      </a:r>
                    </a:p>
                    <a:p>
                      <a:pPr marL="342900" indent="-342900">
                        <a:spcBef>
                          <a:spcPts val="600"/>
                        </a:spcBef>
                        <a:spcAft>
                          <a:spcPts val="600"/>
                        </a:spcAft>
                        <a:buFont typeface="Arial" panose="020B0604020202020204" pitchFamily="34" charset="0"/>
                        <a:buChar char="•"/>
                      </a:pPr>
                      <a:r>
                        <a:rPr lang="fr-FR" sz="2000" noProof="0" dirty="0">
                          <a:latin typeface="Verdana"/>
                          <a:ea typeface="Verdana"/>
                        </a:rPr>
                        <a:t>Vous êtes également censé réagir lorsque vous détectez des menaces potentielles et lorsque celles-ci se concrétisent.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CA4B5EE-6726-AD66-3BEF-4199CD148601}"/>
              </a:ext>
            </a:extLst>
          </p:cNvPr>
          <p:cNvGraphicFramePr>
            <a:graphicFrameLocks noGrp="1"/>
          </p:cNvGraphicFramePr>
          <p:nvPr>
            <p:custDataLst>
              <p:tags r:id="rId1"/>
            </p:custDataLst>
            <p:extLst>
              <p:ext uri="{D42A27DB-BD31-4B8C-83A1-F6EECF244321}">
                <p14:modId xmlns:p14="http://schemas.microsoft.com/office/powerpoint/2010/main" val="1656502565"/>
              </p:ext>
            </p:extLst>
          </p:nvPr>
        </p:nvGraphicFramePr>
        <p:xfrm>
          <a:off x="889298" y="1287245"/>
          <a:ext cx="10413402" cy="4558640"/>
        </p:xfrm>
        <a:graphic>
          <a:graphicData uri="http://schemas.openxmlformats.org/drawingml/2006/table">
            <a:tbl>
              <a:tblPr firstRow="1" bandRow="1">
                <a:tableStyleId>{5C22544A-7EE6-4342-B048-85BDC9FD1C3A}</a:tableStyleId>
              </a:tblPr>
              <a:tblGrid>
                <a:gridCol w="2345167">
                  <a:extLst>
                    <a:ext uri="{9D8B030D-6E8A-4147-A177-3AD203B41FA5}">
                      <a16:colId xmlns:a16="http://schemas.microsoft.com/office/drawing/2014/main" val="3877319024"/>
                    </a:ext>
                  </a:extLst>
                </a:gridCol>
                <a:gridCol w="8068235">
                  <a:extLst>
                    <a:ext uri="{9D8B030D-6E8A-4147-A177-3AD203B41FA5}">
                      <a16:colId xmlns:a16="http://schemas.microsoft.com/office/drawing/2014/main" val="1224700239"/>
                    </a:ext>
                  </a:extLst>
                </a:gridCol>
              </a:tblGrid>
              <a:tr h="720000">
                <a:tc>
                  <a:txBody>
                    <a:bodyPr/>
                    <a:lstStyle/>
                    <a:p>
                      <a:pPr algn="l">
                        <a:spcBef>
                          <a:spcPts val="600"/>
                        </a:spcBef>
                        <a:spcAft>
                          <a:spcPts val="600"/>
                        </a:spcAft>
                      </a:pPr>
                      <a:r>
                        <a:rPr lang="fr-FR" sz="1900" b="0" dirty="0">
                          <a:solidFill>
                            <a:schemeClr val="tx1"/>
                          </a:solidFill>
                          <a:latin typeface="Verdana"/>
                          <a:ea typeface="Verdana"/>
                        </a:rPr>
                        <a:t>Autorités nationales</a:t>
                      </a:r>
                    </a:p>
                  </a:txBody>
                  <a:tcP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a:spcBef>
                          <a:spcPts val="0"/>
                        </a:spcBef>
                        <a:spcAft>
                          <a:spcPts val="0"/>
                        </a:spcAft>
                        <a:buFont typeface="Arial" panose="020B0604020202020204" pitchFamily="34" charset="0"/>
                        <a:buChar char="•"/>
                      </a:pPr>
                      <a:r>
                        <a:rPr lang="fr-FR" sz="1900" b="0" dirty="0">
                          <a:solidFill>
                            <a:schemeClr val="tx1"/>
                          </a:solidFill>
                          <a:latin typeface="Verdana"/>
                          <a:ea typeface="Verdana"/>
                        </a:rPr>
                        <a:t>Engagement auprès du personnel politique </a:t>
                      </a:r>
                    </a:p>
                    <a:p>
                      <a:pPr marL="342900" indent="-342900" algn="l">
                        <a:spcBef>
                          <a:spcPts val="0"/>
                        </a:spcBef>
                        <a:spcAft>
                          <a:spcPts val="0"/>
                        </a:spcAft>
                        <a:buFont typeface="Arial" panose="020B0604020202020204" pitchFamily="34" charset="0"/>
                        <a:buChar char="•"/>
                      </a:pPr>
                      <a:r>
                        <a:rPr lang="fr-FR" sz="1900" b="0" dirty="0">
                          <a:solidFill>
                            <a:schemeClr val="tx1"/>
                          </a:solidFill>
                          <a:latin typeface="Verdana"/>
                          <a:ea typeface="Verdana"/>
                        </a:rPr>
                        <a:t>Réforme du secteur de la sécurité et gouvernance (RSS&amp;G) </a:t>
                      </a:r>
                    </a:p>
                    <a:p>
                      <a:pPr marL="342900" indent="-342900" algn="l">
                        <a:spcBef>
                          <a:spcPts val="0"/>
                        </a:spcBef>
                        <a:spcAft>
                          <a:spcPts val="0"/>
                        </a:spcAft>
                        <a:buFont typeface="Arial" panose="020B0604020202020204" pitchFamily="34" charset="0"/>
                        <a:buChar char="•"/>
                      </a:pPr>
                      <a:r>
                        <a:rPr lang="fr-FR" sz="1900" b="0" dirty="0">
                          <a:solidFill>
                            <a:schemeClr val="tx1"/>
                          </a:solidFill>
                          <a:latin typeface="Verdana"/>
                          <a:ea typeface="Verdana"/>
                        </a:rPr>
                        <a:t>Plaidoyer ciblé</a:t>
                      </a:r>
                    </a:p>
                    <a:p>
                      <a:pPr marL="342900" indent="-342900" algn="l">
                        <a:spcBef>
                          <a:spcPts val="0"/>
                        </a:spcBef>
                        <a:spcAft>
                          <a:spcPts val="0"/>
                        </a:spcAft>
                        <a:buFont typeface="Arial" panose="020B0604020202020204" pitchFamily="34" charset="0"/>
                        <a:buChar char="•"/>
                      </a:pPr>
                      <a:r>
                        <a:rPr lang="fr-FR" sz="1900" b="0" dirty="0">
                          <a:solidFill>
                            <a:schemeClr val="tx1"/>
                          </a:solidFill>
                          <a:latin typeface="Verdana"/>
                          <a:ea typeface="Verdana"/>
                        </a:rPr>
                        <a:t>Opérations ou patrouilles conjointes</a:t>
                      </a:r>
                    </a:p>
                  </a:txBody>
                  <a:tcP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307729410"/>
                  </a:ext>
                </a:extLst>
              </a:tr>
              <a:tr h="1099160">
                <a:tc>
                  <a:txBody>
                    <a:bodyPr/>
                    <a:lstStyle/>
                    <a:p>
                      <a:pPr algn="l">
                        <a:spcBef>
                          <a:spcPts val="600"/>
                        </a:spcBef>
                        <a:spcAft>
                          <a:spcPts val="600"/>
                        </a:spcAft>
                      </a:pPr>
                      <a:r>
                        <a:rPr lang="fr-FR" sz="1900" b="0" dirty="0">
                          <a:solidFill>
                            <a:schemeClr val="tx1"/>
                          </a:solidFill>
                          <a:latin typeface="Verdana"/>
                          <a:ea typeface="Verdana"/>
                        </a:rPr>
                        <a:t>Communautés locales</a:t>
                      </a: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Dialogue </a:t>
                      </a:r>
                    </a:p>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Engagement communautaire à l’échelle de la mission</a:t>
                      </a:r>
                    </a:p>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Stratégies de protection locales</a:t>
                      </a: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701665670"/>
                  </a:ext>
                </a:extLst>
              </a:tr>
              <a:tr h="540000">
                <a:tc>
                  <a:txBody>
                    <a:bodyPr/>
                    <a:lstStyle/>
                    <a:p>
                      <a:pPr algn="l">
                        <a:spcBef>
                          <a:spcPts val="600"/>
                        </a:spcBef>
                        <a:spcAft>
                          <a:spcPts val="600"/>
                        </a:spcAft>
                      </a:pPr>
                      <a:r>
                        <a:rPr lang="fr-FR" sz="1900" b="0" dirty="0">
                          <a:solidFill>
                            <a:schemeClr val="tx1"/>
                          </a:solidFill>
                          <a:latin typeface="Verdana"/>
                          <a:ea typeface="Verdana"/>
                        </a:rPr>
                        <a:t>Communauté humanitaire et de développement</a:t>
                      </a: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Partage systématique de l’information </a:t>
                      </a:r>
                    </a:p>
                    <a:p>
                      <a:pPr marL="342900" indent="-342900" algn="l"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Coordination avec le groupe de protection, l’équipe humanitaire du pays et d’autres acteurs de la protection</a:t>
                      </a: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35818749"/>
                  </a:ext>
                </a:extLst>
              </a:tr>
              <a:tr h="720000">
                <a:tc>
                  <a:txBody>
                    <a:bodyPr/>
                    <a:lstStyle/>
                    <a:p>
                      <a:pPr algn="l">
                        <a:spcBef>
                          <a:spcPts val="600"/>
                        </a:spcBef>
                        <a:spcAft>
                          <a:spcPts val="600"/>
                        </a:spcAft>
                      </a:pPr>
                      <a:r>
                        <a:rPr lang="fr-FR" sz="1900" b="0" dirty="0">
                          <a:solidFill>
                            <a:schemeClr val="tx1"/>
                          </a:solidFill>
                          <a:latin typeface="Verdana"/>
                          <a:ea typeface="Verdana"/>
                        </a:rPr>
                        <a:t>Forces militaires non onusiennes</a:t>
                      </a:r>
                    </a:p>
                  </a:txBody>
                  <a:tcP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noFill/>
                  </a:tcPr>
                </a:tc>
                <a:tc>
                  <a:txBody>
                    <a:bodyPr/>
                    <a:lstStyle/>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Partage d’informations et planification opérationnelle au cas par cas</a:t>
                      </a:r>
                    </a:p>
                    <a:p>
                      <a:pPr marL="342900" indent="-342900" algn="l" defTabSz="914400" rtl="0" eaLnBrk="1" latinLnBrk="0" hangingPunct="1">
                        <a:spcBef>
                          <a:spcPts val="0"/>
                        </a:spcBef>
                        <a:spcAft>
                          <a:spcPts val="0"/>
                        </a:spcAft>
                        <a:buFont typeface="Arial" panose="020B0604020202020204" pitchFamily="34" charset="0"/>
                        <a:buChar char="•"/>
                      </a:pPr>
                      <a:r>
                        <a:rPr lang="fr-FR" sz="1900" b="0" dirty="0">
                          <a:solidFill>
                            <a:schemeClr val="tx1"/>
                          </a:solidFill>
                          <a:latin typeface="Verdana"/>
                          <a:ea typeface="Verdana"/>
                          <a:cs typeface="+mn-cs"/>
                        </a:rPr>
                        <a:t>Échanges entre chefs de mission et coopération au niveau opérationnel</a:t>
                      </a:r>
                    </a:p>
                  </a:txBody>
                  <a:tcP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noFill/>
                  </a:tcPr>
                </a:tc>
                <a:extLst>
                  <a:ext uri="{0D108BD9-81ED-4DB2-BD59-A6C34878D82A}">
                    <a16:rowId xmlns:a16="http://schemas.microsoft.com/office/drawing/2014/main" val="1501807404"/>
                  </a:ext>
                </a:extLst>
              </a:tr>
            </a:tbl>
          </a:graphicData>
        </a:graphic>
      </p:graphicFrame>
      <p:sp>
        <p:nvSpPr>
          <p:cNvPr id="3" name="TextBox 2">
            <a:extLst>
              <a:ext uri="{FF2B5EF4-FFF2-40B4-BE49-F238E27FC236}">
                <a16:creationId xmlns:a16="http://schemas.microsoft.com/office/drawing/2014/main" id="{BACD24A6-20FA-5F71-8EF9-CF282856283A}"/>
              </a:ext>
            </a:extLst>
          </p:cNvPr>
          <p:cNvSpPr txBox="1"/>
          <p:nvPr>
            <p:custDataLst>
              <p:tags r:id="rId2"/>
            </p:custDataLst>
          </p:nvPr>
        </p:nvSpPr>
        <p:spPr>
          <a:xfrm>
            <a:off x="1245108" y="71360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Partenaires de la PdC</a:t>
            </a:r>
          </a:p>
        </p:txBody>
      </p:sp>
    </p:spTree>
    <p:extLst>
      <p:ext uri="{BB962C8B-B14F-4D97-AF65-F5344CB8AC3E}">
        <p14:creationId xmlns:p14="http://schemas.microsoft.com/office/powerpoint/2010/main" val="2600326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FF981B-8DD5-A4CE-BA61-05DD84B3AFA4}"/>
              </a:ext>
            </a:extLst>
          </p:cNvPr>
          <p:cNvSpPr txBox="1"/>
          <p:nvPr>
            <p:custDataLst>
              <p:tags r:id="rId1"/>
            </p:custDataLst>
          </p:nvPr>
        </p:nvSpPr>
        <p:spPr>
          <a:xfrm>
            <a:off x="1245108" y="71667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et responsabilités au sein de la mission</a:t>
            </a:r>
          </a:p>
        </p:txBody>
      </p:sp>
      <p:sp>
        <p:nvSpPr>
          <p:cNvPr id="7" name="TextBox 6">
            <a:extLst>
              <a:ext uri="{FF2B5EF4-FFF2-40B4-BE49-F238E27FC236}">
                <a16:creationId xmlns:a16="http://schemas.microsoft.com/office/drawing/2014/main" id="{3E2C0C2A-D29D-994A-9F76-F7872DE20C83}"/>
              </a:ext>
            </a:extLst>
          </p:cNvPr>
          <p:cNvSpPr txBox="1"/>
          <p:nvPr>
            <p:custDataLst>
              <p:tags r:id="rId2"/>
            </p:custDataLst>
          </p:nvPr>
        </p:nvSpPr>
        <p:spPr>
          <a:xfrm>
            <a:off x="1596000" y="1920895"/>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Toutes les composantes de la mission sont responsables de la mise en œuvre du mandat de PdC. Il s’agit, entre autres : </a:t>
            </a:r>
          </a:p>
          <a:p>
            <a:pPr marL="285750" indent="-285750">
              <a:spcBef>
                <a:spcPts val="600"/>
              </a:spcBef>
              <a:spcAft>
                <a:spcPts val="600"/>
              </a:spcAft>
              <a:buFont typeface="Arial" panose="020B0604020202020204" pitchFamily="34" charset="0"/>
              <a:buChar char="•"/>
            </a:pPr>
            <a:r>
              <a:rPr lang="fr-FR" sz="2000" dirty="0">
                <a:latin typeface="Verdana"/>
                <a:ea typeface="Verdana"/>
              </a:rPr>
              <a:t>Des conseillers à la PdC</a:t>
            </a:r>
          </a:p>
          <a:p>
            <a:pPr marL="285750" indent="-285750">
              <a:spcBef>
                <a:spcPts val="600"/>
              </a:spcBef>
              <a:spcAft>
                <a:spcPts val="600"/>
              </a:spcAft>
              <a:buFont typeface="Arial" panose="020B0604020202020204" pitchFamily="34" charset="0"/>
              <a:buChar char="•"/>
            </a:pPr>
            <a:r>
              <a:rPr lang="fr-FR" sz="2000" dirty="0">
                <a:latin typeface="Verdana"/>
                <a:ea typeface="Verdana"/>
              </a:rPr>
              <a:t>Des hauts responsables civils des missions</a:t>
            </a:r>
          </a:p>
          <a:p>
            <a:pPr marL="285750" indent="-285750">
              <a:spcBef>
                <a:spcPts val="600"/>
              </a:spcBef>
              <a:spcAft>
                <a:spcPts val="600"/>
              </a:spcAft>
              <a:buFont typeface="Arial" panose="020B0604020202020204" pitchFamily="34" charset="0"/>
              <a:buChar char="•"/>
            </a:pPr>
            <a:r>
              <a:rPr lang="fr-FR" sz="2000" dirty="0">
                <a:latin typeface="Verdana"/>
                <a:ea typeface="Verdana"/>
              </a:rPr>
              <a:t>Du commandant de la Force</a:t>
            </a:r>
          </a:p>
          <a:p>
            <a:pPr marL="285750" indent="-285750">
              <a:spcBef>
                <a:spcPts val="600"/>
              </a:spcBef>
              <a:spcAft>
                <a:spcPts val="600"/>
              </a:spcAft>
              <a:buFont typeface="Arial" panose="020B0604020202020204" pitchFamily="34" charset="0"/>
              <a:buChar char="•"/>
            </a:pPr>
            <a:r>
              <a:rPr lang="fr-FR" sz="2000" dirty="0">
                <a:latin typeface="Verdana"/>
                <a:ea typeface="Verdana"/>
              </a:rPr>
              <a:t>Du commissaire de police</a:t>
            </a:r>
          </a:p>
        </p:txBody>
      </p:sp>
    </p:spTree>
    <p:extLst>
      <p:ext uri="{BB962C8B-B14F-4D97-AF65-F5344CB8AC3E}">
        <p14:creationId xmlns:p14="http://schemas.microsoft.com/office/powerpoint/2010/main" val="3930049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4D4A6-37BF-53C4-2E7B-65C2B75AE678}"/>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Rôles spéciaux des composantes militaire et policière de l’ONU</a:t>
            </a:r>
          </a:p>
        </p:txBody>
      </p:sp>
      <p:sp>
        <p:nvSpPr>
          <p:cNvPr id="8" name="TextBox 7">
            <a:extLst>
              <a:ext uri="{FF2B5EF4-FFF2-40B4-BE49-F238E27FC236}">
                <a16:creationId xmlns:a16="http://schemas.microsoft.com/office/drawing/2014/main" id="{1572CA6B-CEF4-485B-E746-D5BA0D1ACD4E}"/>
              </a:ext>
            </a:extLst>
          </p:cNvPr>
          <p:cNvSpPr txBox="1"/>
          <p:nvPr>
            <p:custDataLst>
              <p:tags r:id="rId2"/>
            </p:custDataLst>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Protection physique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Mise en œuvre d’une approche proactive</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Élaboration de rapports et suivi</a:t>
            </a:r>
          </a:p>
        </p:txBody>
      </p:sp>
      <p:pic>
        <p:nvPicPr>
          <p:cNvPr id="2" name="Picture 1">
            <a:extLst>
              <a:ext uri="{FF2B5EF4-FFF2-40B4-BE49-F238E27FC236}">
                <a16:creationId xmlns:a16="http://schemas.microsoft.com/office/drawing/2014/main" id="{7968C863-FA56-817B-C577-DDBAA2ADE77A}"/>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40000" contrast="-20000"/>
                    </a14:imgEffect>
                  </a14:imgLayer>
                </a14:imgProps>
              </a:ext>
            </a:extLst>
          </a:blip>
          <a:stretch>
            <a:fillRect/>
          </a:stretch>
        </p:blipFill>
        <p:spPr>
          <a:xfrm>
            <a:off x="3421607" y="3124426"/>
            <a:ext cx="5348786" cy="3007664"/>
          </a:xfrm>
          <a:prstGeom prst="rect">
            <a:avLst/>
          </a:prstGeom>
        </p:spPr>
      </p:pic>
    </p:spTree>
    <p:extLst>
      <p:ext uri="{BB962C8B-B14F-4D97-AF65-F5344CB8AC3E}">
        <p14:creationId xmlns:p14="http://schemas.microsoft.com/office/powerpoint/2010/main" val="3791219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199AABA-5EC0-121F-E2E3-8D5D74362F52}"/>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124199" y="4066331"/>
            <a:ext cx="5943600" cy="2232164"/>
          </a:xfrm>
          <a:prstGeom prst="rect">
            <a:avLst/>
          </a:prstGeom>
        </p:spPr>
      </p:pic>
      <p:sp>
        <p:nvSpPr>
          <p:cNvPr id="2" name="TextBox 1">
            <a:extLst>
              <a:ext uri="{FF2B5EF4-FFF2-40B4-BE49-F238E27FC236}">
                <a16:creationId xmlns:a16="http://schemas.microsoft.com/office/drawing/2014/main" id="{06741EDC-57C5-3F1F-768D-7AFF49F62F74}"/>
              </a:ext>
            </a:extLst>
          </p:cNvPr>
          <p:cNvSpPr txBox="1"/>
          <p:nvPr>
            <p:custDataLst>
              <p:tags r:id="rId2"/>
            </p:custDataLst>
          </p:nvPr>
        </p:nvSpPr>
        <p:spPr>
          <a:xfrm>
            <a:off x="1245108" y="71618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6" name="TextBox 5">
            <a:extLst>
              <a:ext uri="{FF2B5EF4-FFF2-40B4-BE49-F238E27FC236}">
                <a16:creationId xmlns:a16="http://schemas.microsoft.com/office/drawing/2014/main" id="{1D5B7D53-1FAB-2F2E-D0F9-0CB2AC423F1A}"/>
              </a:ext>
            </a:extLst>
          </p:cNvPr>
          <p:cNvSpPr txBox="1"/>
          <p:nvPr>
            <p:custDataLst>
              <p:tags r:id="rId3"/>
            </p:custDataLst>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S’engager auprès des communautés locales</a:t>
            </a:r>
          </a:p>
          <a:p>
            <a:pPr marL="285750" indent="-285750">
              <a:spcBef>
                <a:spcPts val="600"/>
              </a:spcBef>
              <a:spcAft>
                <a:spcPts val="600"/>
              </a:spcAft>
              <a:buFont typeface="Arial" panose="020B0604020202020204" pitchFamily="34" charset="0"/>
              <a:buChar char="•"/>
            </a:pPr>
            <a:r>
              <a:rPr lang="fr-FR" sz="2000" dirty="0">
                <a:latin typeface="Verdana"/>
                <a:ea typeface="Verdana"/>
              </a:rPr>
              <a:t>Comprendre le mandat, l’environnement et les menaces de PdC</a:t>
            </a:r>
          </a:p>
          <a:p>
            <a:pPr marL="285750" indent="-285750">
              <a:spcBef>
                <a:spcPts val="600"/>
              </a:spcBef>
              <a:spcAft>
                <a:spcPts val="600"/>
              </a:spcAft>
              <a:buFont typeface="Arial" panose="020B0604020202020204" pitchFamily="34" charset="0"/>
              <a:buChar char="•"/>
            </a:pPr>
            <a:r>
              <a:rPr lang="fr-FR" sz="2000" dirty="0">
                <a:latin typeface="Verdana"/>
                <a:ea typeface="Verdana"/>
              </a:rPr>
              <a:t>Coopérer avec les composantes et les partenaires de la mission</a:t>
            </a:r>
          </a:p>
          <a:p>
            <a:pPr marL="285750" indent="-285750">
              <a:spcBef>
                <a:spcPts val="600"/>
              </a:spcBef>
              <a:spcAft>
                <a:spcPts val="600"/>
              </a:spcAft>
              <a:buFont typeface="Arial" panose="020B0604020202020204" pitchFamily="34" charset="0"/>
              <a:buChar char="•"/>
            </a:pPr>
            <a:r>
              <a:rPr lang="fr-FR" sz="2000" dirty="0">
                <a:latin typeface="Verdana"/>
                <a:ea typeface="Verdana"/>
              </a:rPr>
              <a:t>Interpréter le mandat de PdC de manière proactive, essayer de prévenir les menaces</a:t>
            </a:r>
          </a:p>
          <a:p>
            <a:pPr marL="285750" indent="-285750">
              <a:spcBef>
                <a:spcPts val="600"/>
              </a:spcBef>
              <a:spcAft>
                <a:spcPts val="600"/>
              </a:spcAft>
              <a:buFont typeface="Arial" panose="020B0604020202020204" pitchFamily="34" charset="0"/>
              <a:buChar char="•"/>
            </a:pPr>
            <a:r>
              <a:rPr lang="fr-FR" sz="2000" dirty="0">
                <a:latin typeface="Verdana"/>
                <a:ea typeface="Verdana"/>
              </a:rPr>
              <a:t>Répondre, intervenir</a:t>
            </a:r>
          </a:p>
          <a:p>
            <a:pPr marL="342900" indent="-342900" algn="l">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209246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C93A1C-9578-5E07-6909-A060D5570885}"/>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150042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87DEAF4-6435-F920-3A11-4B46FC0CC848}"/>
              </a:ext>
            </a:extLst>
          </p:cNvPr>
          <p:cNvGraphicFramePr>
            <a:graphicFrameLocks noGrp="1"/>
          </p:cNvGraphicFramePr>
          <p:nvPr>
            <p:custDataLst>
              <p:tags r:id="rId1"/>
            </p:custDataLst>
            <p:extLst>
              <p:ext uri="{D42A27DB-BD31-4B8C-83A1-F6EECF244321}">
                <p14:modId xmlns:p14="http://schemas.microsoft.com/office/powerpoint/2010/main" val="3091563441"/>
              </p:ext>
            </p:extLst>
          </p:nvPr>
        </p:nvGraphicFramePr>
        <p:xfrm>
          <a:off x="1596000" y="1894080"/>
          <a:ext cx="8999999" cy="36794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a:ea typeface="Verdana"/>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le mandat de protection des civils (PdC).</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Citer des exemples de menaces auxquelles les civils sont confrontés dans les conflits armés.</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Décrire l’éventail des partenaires de protection qui opèrent aux côtés des opérations de maintien de la paix de l’ONU.</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Dresser la liste des actions visant à mettre en œuvre le mandat de PdC.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1485172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2191541-8E00-2420-0D12-EAC7587A4909}"/>
              </a:ext>
            </a:extLst>
          </p:cNvPr>
          <p:cNvGraphicFramePr>
            <a:graphicFrameLocks noGrp="1"/>
          </p:cNvGraphicFramePr>
          <p:nvPr>
            <p:custDataLst>
              <p:tags r:id="rId1"/>
            </p:custDataLst>
            <p:extLst>
              <p:ext uri="{D42A27DB-BD31-4B8C-83A1-F6EECF244321}">
                <p14:modId xmlns:p14="http://schemas.microsoft.com/office/powerpoint/2010/main" val="2676845201"/>
              </p:ext>
            </p:extLst>
          </p:nvPr>
        </p:nvGraphicFramePr>
        <p:xfrm>
          <a:off x="1524000" y="2057400"/>
          <a:ext cx="9144000" cy="2743200"/>
        </p:xfrm>
        <a:graphic>
          <a:graphicData uri="http://schemas.openxmlformats.org/drawingml/2006/table">
            <a:tbl>
              <a:tblPr firstRow="1" firstCol="1" bandRow="1">
                <a:tableStyleId>{5C22544A-7EE6-4342-B048-85BDC9FD1C3A}</a:tableStyleId>
              </a:tblPr>
              <a:tblGrid>
                <a:gridCol w="2585421">
                  <a:extLst>
                    <a:ext uri="{9D8B030D-6E8A-4147-A177-3AD203B41FA5}">
                      <a16:colId xmlns:a16="http://schemas.microsoft.com/office/drawing/2014/main" val="2117369804"/>
                    </a:ext>
                  </a:extLst>
                </a:gridCol>
                <a:gridCol w="6558579">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fr-FR" sz="2000" dirty="0">
                          <a:solidFill>
                            <a:srgbClr val="0055A5"/>
                          </a:solidFill>
                          <a:effectLst/>
                          <a:latin typeface="Verdana" panose="020B0604030504040204" pitchFamily="34" charset="0"/>
                          <a:ea typeface="Verdana" panose="020B0604030504040204" pitchFamily="34" charset="0"/>
                        </a:rPr>
                        <a:t>Activité d’apprentissage obligatoire 2.4.1 : Libellé type des mandats de protection des civils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solidFill>
                            <a:schemeClr val="dk1"/>
                          </a:solidFill>
                          <a:effectLst/>
                          <a:latin typeface="Verdana"/>
                          <a:ea typeface="Verdana"/>
                          <a:cs typeface="+mn-cs"/>
                        </a:rPr>
                        <a:t>Clarifier et approfondir la compréhension des tâches accomplies par les missions de maintien de la paix de l’ONU</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panose="020B0604030504040204" pitchFamily="34" charset="0"/>
                          <a:ea typeface="Verdana" panose="020B0604030504040204" pitchFamily="34" charset="0"/>
                        </a:rPr>
                        <a:t>12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125233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841BB4-BB7E-B631-D0EA-5D0A18AE8C77}"/>
              </a:ext>
            </a:extLst>
          </p:cNvPr>
          <p:cNvSpPr txBox="1"/>
          <p:nvPr>
            <p:custDataLst>
              <p:tags r:id="rId1"/>
            </p:custDataLst>
          </p:nvPr>
        </p:nvSpPr>
        <p:spPr>
          <a:xfrm>
            <a:off x="1245108" y="68700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4" name="TextBox 3">
            <a:extLst>
              <a:ext uri="{FF2B5EF4-FFF2-40B4-BE49-F238E27FC236}">
                <a16:creationId xmlns:a16="http://schemas.microsoft.com/office/drawing/2014/main" id="{BF6BD5BF-489E-182D-3FAB-D42F8B133C81}"/>
              </a:ext>
            </a:extLst>
          </p:cNvPr>
          <p:cNvSpPr txBox="1"/>
          <p:nvPr>
            <p:custDataLst>
              <p:tags r:id="rId2"/>
            </p:custDataLst>
          </p:nvPr>
        </p:nvSpPr>
        <p:spPr>
          <a:xfrm>
            <a:off x="1598645" y="1438354"/>
            <a:ext cx="900000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Mandat de protection des civils</a:t>
            </a:r>
          </a:p>
          <a:p>
            <a:pPr>
              <a:spcBef>
                <a:spcPts val="600"/>
              </a:spcBef>
              <a:spcAft>
                <a:spcPts val="600"/>
              </a:spcAft>
            </a:pPr>
            <a:endParaRPr lang="fr-FR" sz="2000" b="1" dirty="0">
              <a:latin typeface="Verdana"/>
              <a:ea typeface="Verdana"/>
            </a:endParaRPr>
          </a:p>
          <a:p>
            <a:pPr marL="0" marR="0">
              <a:spcBef>
                <a:spcPts val="600"/>
              </a:spcBef>
              <a:spcAft>
                <a:spcPts val="600"/>
              </a:spcAft>
            </a:pPr>
            <a:r>
              <a:rPr lang="fr-FR" sz="2000" i="1" dirty="0"/>
              <a:t>« …sans porter atteinte à la responsabilité première du pays hôte, la PdC renvoie aux activités intégrées et coordonnées de tous les éléments civils et en uniforme de la mission afin de prévenir, d’empêcher ou de contrer les menaces de violence physique contre les civils dans les limites des capacités et des zones de déploiement de la mission, en recourant à tous les moyens nécessaires, y compris la force létale »</a:t>
            </a:r>
          </a:p>
          <a:p>
            <a:pPr marL="0" marR="0">
              <a:spcBef>
                <a:spcPts val="600"/>
              </a:spcBef>
              <a:spcAft>
                <a:spcPts val="600"/>
              </a:spcAft>
            </a:pPr>
            <a:endParaRPr lang="fr-FR" sz="2000" i="1" dirty="0">
              <a:latin typeface="Verdana" panose="020B0604030504040204" pitchFamily="34" charset="0"/>
              <a:ea typeface="Calibri" panose="020F0502020204030204" pitchFamily="34" charset="0"/>
              <a:cs typeface="Arial" panose="020B0604020202020204" pitchFamily="34" charset="0"/>
            </a:endParaRPr>
          </a:p>
          <a:p>
            <a:pPr marL="2870200" marR="0" algn="r">
              <a:spcBef>
                <a:spcPts val="600"/>
              </a:spcBef>
              <a:spcAft>
                <a:spcPts val="600"/>
              </a:spcAft>
            </a:pPr>
            <a:r>
              <a:rPr lang="fr-FR" sz="2000" i="1" dirty="0">
                <a:effectLst/>
                <a:latin typeface="Verdana" panose="020B0604030504040204" pitchFamily="34" charset="0"/>
                <a:ea typeface="Calibri" panose="020F0502020204030204" pitchFamily="34" charset="0"/>
                <a:cs typeface="Arial" panose="020B0604020202020204" pitchFamily="34" charset="0"/>
              </a:rPr>
              <a:t>Politique du DOMP/DAM sur la protection des civils dans les opérations de maintien de la paix de l’ONU (Réf.2023.05)</a:t>
            </a:r>
          </a:p>
        </p:txBody>
      </p:sp>
    </p:spTree>
    <p:extLst>
      <p:ext uri="{BB962C8B-B14F-4D97-AF65-F5344CB8AC3E}">
        <p14:creationId xmlns:p14="http://schemas.microsoft.com/office/powerpoint/2010/main" val="1121784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841BB4-BB7E-B631-D0EA-5D0A18AE8C77}"/>
              </a:ext>
            </a:extLst>
          </p:cNvPr>
          <p:cNvSpPr txBox="1"/>
          <p:nvPr>
            <p:custDataLst>
              <p:tags r:id="rId1"/>
            </p:custDataLst>
          </p:nvPr>
        </p:nvSpPr>
        <p:spPr>
          <a:xfrm>
            <a:off x="1245108" y="68700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4" name="TextBox 3">
            <a:extLst>
              <a:ext uri="{FF2B5EF4-FFF2-40B4-BE49-F238E27FC236}">
                <a16:creationId xmlns:a16="http://schemas.microsoft.com/office/drawing/2014/main" id="{BF6BD5BF-489E-182D-3FAB-D42F8B133C81}"/>
              </a:ext>
            </a:extLst>
          </p:cNvPr>
          <p:cNvSpPr txBox="1"/>
          <p:nvPr>
            <p:custDataLst>
              <p:tags r:id="rId2"/>
            </p:custDataLst>
          </p:nvPr>
        </p:nvSpPr>
        <p:spPr>
          <a:xfrm>
            <a:off x="1598645" y="1438354"/>
            <a:ext cx="9000000" cy="44781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1200"/>
              </a:spcBef>
              <a:spcAft>
                <a:spcPts val="1200"/>
              </a:spcAft>
            </a:pPr>
            <a:r>
              <a:rPr lang="fr-FR" sz="2000" i="1" dirty="0">
                <a:latin typeface="Verdana"/>
                <a:ea typeface="Verdana"/>
              </a:rPr>
              <a:t>« Sans porter atteinte à la responsabilité du gouvernement hôte »</a:t>
            </a:r>
          </a:p>
          <a:p>
            <a:pPr>
              <a:spcBef>
                <a:spcPts val="1200"/>
              </a:spcBef>
              <a:spcAft>
                <a:spcPts val="1200"/>
              </a:spcAft>
            </a:pPr>
            <a:r>
              <a:rPr lang="fr-FR" sz="2000" i="1" dirty="0">
                <a:latin typeface="Verdana"/>
                <a:ea typeface="Verdana"/>
                <a:cs typeface="Arial"/>
              </a:rPr>
              <a:t>« Menaces de violence physique à l’encontre de civils »</a:t>
            </a:r>
          </a:p>
          <a:p>
            <a:pPr>
              <a:spcBef>
                <a:spcPts val="1200"/>
              </a:spcBef>
              <a:spcAft>
                <a:spcPts val="1200"/>
              </a:spcAft>
            </a:pPr>
            <a:r>
              <a:rPr lang="fr-FR" sz="2000" i="1" dirty="0">
                <a:effectLst/>
                <a:latin typeface="Verdana"/>
                <a:ea typeface="Verdana"/>
                <a:cs typeface="Arial"/>
              </a:rPr>
              <a:t>« Tous les moyens nécessaires »</a:t>
            </a:r>
          </a:p>
          <a:p>
            <a:pPr>
              <a:spcBef>
                <a:spcPts val="1200"/>
              </a:spcBef>
              <a:spcAft>
                <a:spcPts val="1200"/>
              </a:spcAft>
            </a:pPr>
            <a:r>
              <a:rPr lang="fr-FR" sz="2000" i="1" dirty="0">
                <a:latin typeface="Verdana"/>
                <a:ea typeface="Verdana"/>
                <a:cs typeface="Arial"/>
              </a:rPr>
              <a:t>« Jusqu’à et y compris la force létale »</a:t>
            </a:r>
          </a:p>
          <a:p>
            <a:pPr>
              <a:spcBef>
                <a:spcPts val="1200"/>
              </a:spcBef>
              <a:spcAft>
                <a:spcPts val="1200"/>
              </a:spcAft>
            </a:pPr>
            <a:r>
              <a:rPr lang="fr-FR" sz="2000" i="1" dirty="0">
                <a:effectLst/>
                <a:latin typeface="Verdana"/>
                <a:ea typeface="Verdana"/>
                <a:cs typeface="Arial"/>
              </a:rPr>
              <a:t>« Dans les limites de ses capacités »</a:t>
            </a:r>
          </a:p>
          <a:p>
            <a:pPr marL="0" marR="0">
              <a:spcBef>
                <a:spcPts val="600"/>
              </a:spcBef>
              <a:spcAft>
                <a:spcPts val="600"/>
              </a:spcAft>
            </a:pPr>
            <a:endParaRPr lang="fr-FR" sz="2000" i="1" dirty="0">
              <a:latin typeface="Verdana" panose="020B0604030504040204" pitchFamily="34" charset="0"/>
              <a:ea typeface="Calibri" panose="020F0502020204030204" pitchFamily="34" charset="0"/>
              <a:cs typeface="Arial" panose="020B0604020202020204" pitchFamily="34" charset="0"/>
            </a:endParaRPr>
          </a:p>
          <a:p>
            <a:pPr marL="2870200" marR="0" algn="r">
              <a:spcBef>
                <a:spcPts val="600"/>
              </a:spcBef>
              <a:spcAft>
                <a:spcPts val="600"/>
              </a:spcAft>
            </a:pPr>
            <a:r>
              <a:rPr lang="fr-FR" sz="2000" i="1" dirty="0">
                <a:effectLst/>
                <a:latin typeface="Verdana"/>
                <a:ea typeface="Calibri"/>
                <a:cs typeface="Arial"/>
              </a:rPr>
              <a:t>Politique du DOMP/DAM sur la protection des civils dans les opérations de maintien de la paix de l’ONU (Réf.2023.05)</a:t>
            </a:r>
          </a:p>
        </p:txBody>
      </p:sp>
    </p:spTree>
    <p:extLst>
      <p:ext uri="{BB962C8B-B14F-4D97-AF65-F5344CB8AC3E}">
        <p14:creationId xmlns:p14="http://schemas.microsoft.com/office/powerpoint/2010/main" val="1643081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CC298C7-D257-2B60-01FC-109B17FCCD80}"/>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a:ext>
            </a:extLst>
          </a:blip>
          <a:stretch>
            <a:fillRect/>
          </a:stretch>
        </p:blipFill>
        <p:spPr>
          <a:xfrm>
            <a:off x="2895599" y="4455780"/>
            <a:ext cx="6400800" cy="1782835"/>
          </a:xfrm>
          <a:prstGeom prst="rect">
            <a:avLst/>
          </a:prstGeom>
        </p:spPr>
      </p:pic>
      <p:sp>
        <p:nvSpPr>
          <p:cNvPr id="2" name="TextBox 1">
            <a:extLst>
              <a:ext uri="{FF2B5EF4-FFF2-40B4-BE49-F238E27FC236}">
                <a16:creationId xmlns:a16="http://schemas.microsoft.com/office/drawing/2014/main" id="{18D3BB9A-D5E0-8DD5-7390-37362C5AD446}"/>
              </a:ext>
            </a:extLst>
          </p:cNvPr>
          <p:cNvSpPr txBox="1"/>
          <p:nvPr>
            <p:custDataLst>
              <p:tags r:id="rId2"/>
            </p:custDataLst>
          </p:nvPr>
        </p:nvSpPr>
        <p:spPr>
          <a:xfrm>
            <a:off x="1245108" y="83744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qu’un civil ?</a:t>
            </a:r>
          </a:p>
        </p:txBody>
      </p:sp>
      <p:sp>
        <p:nvSpPr>
          <p:cNvPr id="4" name="TextBox 3">
            <a:extLst>
              <a:ext uri="{FF2B5EF4-FFF2-40B4-BE49-F238E27FC236}">
                <a16:creationId xmlns:a16="http://schemas.microsoft.com/office/drawing/2014/main" id="{6925136E-443D-46EE-8F45-D8FEBE0D7F78}"/>
              </a:ext>
            </a:extLst>
          </p:cNvPr>
          <p:cNvSpPr txBox="1"/>
          <p:nvPr>
            <p:custDataLst>
              <p:tags r:id="rId3"/>
            </p:custDataLst>
          </p:nvPr>
        </p:nvSpPr>
        <p:spPr>
          <a:xfrm>
            <a:off x="1598645" y="1438354"/>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Tout le monde est considéré comme un civil, sauf :</a:t>
            </a:r>
          </a:p>
          <a:p>
            <a:pPr marL="800100" lvl="1" indent="-342900">
              <a:spcBef>
                <a:spcPts val="600"/>
              </a:spcBef>
              <a:spcAft>
                <a:spcPts val="600"/>
              </a:spcAft>
              <a:buFont typeface="Verdana" panose="020B0604030504040204" pitchFamily="34" charset="0"/>
              <a:buChar char="-"/>
            </a:pPr>
            <a:r>
              <a:rPr lang="fr-FR" sz="2000" dirty="0">
                <a:latin typeface="Verdana"/>
                <a:ea typeface="Verdana"/>
              </a:rPr>
              <a:t>Les membres des forces armées</a:t>
            </a:r>
          </a:p>
          <a:p>
            <a:pPr marL="800100" lvl="1" indent="-342900">
              <a:spcBef>
                <a:spcPts val="600"/>
              </a:spcBef>
              <a:spcAft>
                <a:spcPts val="600"/>
              </a:spcAft>
              <a:buFont typeface="Verdana" panose="020B0604030504040204" pitchFamily="34" charset="0"/>
              <a:buChar char="-"/>
            </a:pPr>
            <a:r>
              <a:rPr lang="fr-FR" sz="2000" dirty="0">
                <a:latin typeface="Verdana"/>
                <a:ea typeface="Verdana"/>
              </a:rPr>
              <a:t>Les membres d’un groupe armé organisé ayant une fonction de combat permanente</a:t>
            </a:r>
          </a:p>
          <a:p>
            <a:pPr marL="800100" lvl="1" indent="-342900">
              <a:spcBef>
                <a:spcPts val="600"/>
              </a:spcBef>
              <a:spcAft>
                <a:spcPts val="600"/>
              </a:spcAft>
              <a:buFont typeface="Verdana" panose="020B0604030504040204" pitchFamily="34" charset="0"/>
              <a:buChar char="-"/>
            </a:pPr>
            <a:r>
              <a:rPr lang="fr-FR" sz="2000" dirty="0">
                <a:latin typeface="Verdana"/>
                <a:ea typeface="Verdana"/>
              </a:rPr>
              <a:t>Les civils qui participent directement aux hostilités</a:t>
            </a:r>
          </a:p>
          <a:p>
            <a:pPr marL="342900" indent="-342900">
              <a:spcBef>
                <a:spcPts val="600"/>
              </a:spcBef>
              <a:spcAft>
                <a:spcPts val="600"/>
              </a:spcAft>
              <a:buFont typeface="Arial" panose="020B0604020202020204" pitchFamily="34" charset="0"/>
              <a:buChar char="•"/>
            </a:pPr>
            <a:r>
              <a:rPr lang="fr-FR" sz="2000" dirty="0">
                <a:latin typeface="Verdana"/>
                <a:ea typeface="Verdana"/>
              </a:rPr>
              <a:t>En cas de doute sur le fait qu’une personne soit un civil ou non, celle-ci est considérée comme un civil.</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Tree>
    <p:extLst>
      <p:ext uri="{BB962C8B-B14F-4D97-AF65-F5344CB8AC3E}">
        <p14:creationId xmlns:p14="http://schemas.microsoft.com/office/powerpoint/2010/main" val="3889387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9D1A9-E72F-91C3-D455-1FA86CE54429}"/>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Menaces sur les civils</a:t>
            </a:r>
          </a:p>
        </p:txBody>
      </p:sp>
      <p:sp>
        <p:nvSpPr>
          <p:cNvPr id="4" name="TextBox 3">
            <a:extLst>
              <a:ext uri="{FF2B5EF4-FFF2-40B4-BE49-F238E27FC236}">
                <a16:creationId xmlns:a16="http://schemas.microsoft.com/office/drawing/2014/main" id="{6B787FCC-469A-827B-5E18-B19FE2424D18}"/>
              </a:ext>
            </a:extLst>
          </p:cNvPr>
          <p:cNvSpPr txBox="1"/>
          <p:nvPr>
            <p:custDataLst>
              <p:tags r:id="rId2"/>
            </p:custDataLst>
          </p:nvPr>
        </p:nvSpPr>
        <p:spPr>
          <a:xfrm>
            <a:off x="1595999" y="1690062"/>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Les violations réelles ou potentielles du droit à la vie et à l’intégrité physique, telles que les tentatives de :</a:t>
            </a:r>
          </a:p>
          <a:p>
            <a:pPr marL="447675" lvl="1" indent="-350838">
              <a:spcBef>
                <a:spcPts val="600"/>
              </a:spcBef>
              <a:spcAft>
                <a:spcPts val="600"/>
              </a:spcAft>
              <a:buFont typeface="Arial" panose="020B0604020202020204" pitchFamily="34" charset="0"/>
              <a:buChar char="•"/>
            </a:pPr>
            <a:r>
              <a:rPr lang="fr-FR" sz="2000" dirty="0">
                <a:latin typeface="Verdana"/>
                <a:ea typeface="Verdana"/>
              </a:rPr>
              <a:t>Tuer, torturer ou mutiler</a:t>
            </a:r>
          </a:p>
          <a:p>
            <a:pPr marL="447675" lvl="1" indent="-350838">
              <a:spcBef>
                <a:spcPts val="600"/>
              </a:spcBef>
              <a:spcAft>
                <a:spcPts val="600"/>
              </a:spcAft>
              <a:buFont typeface="Arial" panose="020B0604020202020204" pitchFamily="34" charset="0"/>
              <a:buChar char="•"/>
            </a:pPr>
            <a:r>
              <a:rPr lang="fr-FR" sz="2000" dirty="0">
                <a:latin typeface="Verdana"/>
                <a:ea typeface="Verdana"/>
              </a:rPr>
              <a:t>Contraindre des personnes à se déplacer</a:t>
            </a:r>
          </a:p>
          <a:p>
            <a:pPr marL="447675" lvl="1" indent="-350838">
              <a:spcBef>
                <a:spcPts val="600"/>
              </a:spcBef>
              <a:spcAft>
                <a:spcPts val="600"/>
              </a:spcAft>
              <a:buFont typeface="Arial" panose="020B0604020202020204" pitchFamily="34" charset="0"/>
              <a:buChar char="•"/>
            </a:pPr>
            <a:r>
              <a:rPr lang="fr-FR" sz="2000" dirty="0">
                <a:latin typeface="Verdana"/>
                <a:ea typeface="Verdana"/>
              </a:rPr>
              <a:t>Affamer ou piller</a:t>
            </a:r>
          </a:p>
          <a:p>
            <a:pPr marL="447675" lvl="1" indent="-350838">
              <a:spcBef>
                <a:spcPts val="600"/>
              </a:spcBef>
              <a:spcAft>
                <a:spcPts val="600"/>
              </a:spcAft>
              <a:buFont typeface="Arial" panose="020B0604020202020204" pitchFamily="34" charset="0"/>
              <a:buChar char="•"/>
            </a:pPr>
            <a:r>
              <a:rPr lang="fr-FR" sz="2000" dirty="0">
                <a:latin typeface="Verdana"/>
                <a:ea typeface="Verdana"/>
              </a:rPr>
              <a:t>Commettre des actes de violence sexuelle</a:t>
            </a:r>
          </a:p>
          <a:p>
            <a:pPr marL="447675" lvl="1" indent="-350838">
              <a:spcBef>
                <a:spcPts val="600"/>
              </a:spcBef>
              <a:spcAft>
                <a:spcPts val="600"/>
              </a:spcAft>
              <a:buFont typeface="Arial" panose="020B0604020202020204" pitchFamily="34" charset="0"/>
              <a:buChar char="•"/>
            </a:pPr>
            <a:r>
              <a:rPr lang="fr-FR" sz="2000" dirty="0">
                <a:latin typeface="Verdana"/>
                <a:ea typeface="Verdana"/>
              </a:rPr>
              <a:t>Enlever ou détenir arbitrairement</a:t>
            </a:r>
          </a:p>
          <a:p>
            <a:pPr marL="447675" lvl="1" indent="-350838">
              <a:spcBef>
                <a:spcPts val="600"/>
              </a:spcBef>
              <a:spcAft>
                <a:spcPts val="600"/>
              </a:spcAft>
              <a:buFont typeface="Arial" panose="020B0604020202020204" pitchFamily="34" charset="0"/>
              <a:buChar char="•"/>
            </a:pPr>
            <a:r>
              <a:rPr lang="fr-FR" sz="2000" dirty="0">
                <a:latin typeface="Verdana"/>
                <a:ea typeface="Verdana"/>
              </a:rPr>
              <a:t>Recruter quelqu’un de force</a:t>
            </a:r>
          </a:p>
        </p:txBody>
      </p:sp>
    </p:spTree>
    <p:extLst>
      <p:ext uri="{BB962C8B-B14F-4D97-AF65-F5344CB8AC3E}">
        <p14:creationId xmlns:p14="http://schemas.microsoft.com/office/powerpoint/2010/main" val="4184611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49D1A9-E72F-91C3-D455-1FA86CE54429}"/>
              </a:ext>
            </a:extLst>
          </p:cNvPr>
          <p:cNvSpPr txBox="1"/>
          <p:nvPr>
            <p:custDataLst>
              <p:tags r:id="rId1"/>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Menaces sur les civils</a:t>
            </a:r>
          </a:p>
        </p:txBody>
      </p:sp>
      <p:sp>
        <p:nvSpPr>
          <p:cNvPr id="4" name="TextBox 3">
            <a:extLst>
              <a:ext uri="{FF2B5EF4-FFF2-40B4-BE49-F238E27FC236}">
                <a16:creationId xmlns:a16="http://schemas.microsoft.com/office/drawing/2014/main" id="{6B787FCC-469A-827B-5E18-B19FE2424D18}"/>
              </a:ext>
            </a:extLst>
          </p:cNvPr>
          <p:cNvSpPr txBox="1"/>
          <p:nvPr>
            <p:custDataLst>
              <p:tags r:id="rId2"/>
            </p:custDataLst>
          </p:nvPr>
        </p:nvSpPr>
        <p:spPr>
          <a:xfrm>
            <a:off x="1595999" y="2074783"/>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Les menaces peuvent provenir d’acteurs étatiques et non étatiques, tels que :</a:t>
            </a:r>
          </a:p>
          <a:p>
            <a:pPr marL="447675" lvl="1" indent="-350520">
              <a:spcBef>
                <a:spcPts val="600"/>
              </a:spcBef>
              <a:spcAft>
                <a:spcPts val="600"/>
              </a:spcAft>
              <a:buFont typeface="Arial" panose="020B0604020202020204" pitchFamily="34" charset="0"/>
              <a:buChar char="•"/>
            </a:pPr>
            <a:r>
              <a:rPr lang="fr-FR" sz="2000" dirty="0">
                <a:latin typeface="Verdana"/>
                <a:ea typeface="Verdana"/>
              </a:rPr>
              <a:t>Les groupes armés non étatiques</a:t>
            </a:r>
          </a:p>
          <a:p>
            <a:pPr marL="447675" lvl="1" indent="-350520">
              <a:spcBef>
                <a:spcPts val="600"/>
              </a:spcBef>
              <a:spcAft>
                <a:spcPts val="600"/>
              </a:spcAft>
              <a:buFont typeface="Arial" panose="020B0604020202020204" pitchFamily="34" charset="0"/>
              <a:buChar char="•"/>
            </a:pPr>
            <a:r>
              <a:rPr lang="fr-FR" sz="2000" dirty="0">
                <a:latin typeface="Verdana"/>
                <a:ea typeface="Verdana"/>
              </a:rPr>
              <a:t>Les groupes de légitime défense</a:t>
            </a:r>
          </a:p>
          <a:p>
            <a:pPr marL="447675" lvl="1" indent="-350520">
              <a:spcBef>
                <a:spcPts val="600"/>
              </a:spcBef>
              <a:spcAft>
                <a:spcPts val="600"/>
              </a:spcAft>
              <a:buFont typeface="Arial" panose="020B0604020202020204" pitchFamily="34" charset="0"/>
              <a:buChar char="•"/>
            </a:pPr>
            <a:r>
              <a:rPr lang="fr-FR" sz="2000" dirty="0">
                <a:latin typeface="Verdana"/>
                <a:ea typeface="Verdana"/>
              </a:rPr>
              <a:t>Les forces de sécurité ou de défense du pays hôte</a:t>
            </a:r>
          </a:p>
          <a:p>
            <a:pPr marL="447675" lvl="1" indent="-350520">
              <a:spcBef>
                <a:spcPts val="600"/>
              </a:spcBef>
              <a:spcAft>
                <a:spcPts val="600"/>
              </a:spcAft>
              <a:buFont typeface="Arial" panose="020B0604020202020204" pitchFamily="34" charset="0"/>
              <a:buChar char="•"/>
            </a:pPr>
            <a:r>
              <a:rPr lang="fr-FR" sz="2000" dirty="0">
                <a:latin typeface="Verdana"/>
                <a:ea typeface="Verdana"/>
              </a:rPr>
              <a:t>Les agents de l’État et les acteurs armés à la solde de l’État</a:t>
            </a:r>
          </a:p>
          <a:p>
            <a:pPr marL="447675" lvl="1" indent="-350520">
              <a:spcBef>
                <a:spcPts val="600"/>
              </a:spcBef>
              <a:spcAft>
                <a:spcPts val="600"/>
              </a:spcAft>
              <a:buFont typeface="Arial" panose="020B0604020202020204" pitchFamily="34" charset="0"/>
              <a:buChar char="•"/>
            </a:pPr>
            <a:r>
              <a:rPr lang="fr-FR" sz="2000" dirty="0">
                <a:latin typeface="Verdana"/>
                <a:ea typeface="Verdana"/>
              </a:rPr>
              <a:t>Les groupes extrémistes violents</a:t>
            </a:r>
          </a:p>
        </p:txBody>
      </p:sp>
    </p:spTree>
    <p:extLst>
      <p:ext uri="{BB962C8B-B14F-4D97-AF65-F5344CB8AC3E}">
        <p14:creationId xmlns:p14="http://schemas.microsoft.com/office/powerpoint/2010/main" val="7589007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3"/>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4"/>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7.xml><?xml version="1.0" encoding="utf-8"?>
<p:tagLst xmlns:a="http://schemas.openxmlformats.org/drawingml/2006/main" xmlns:r="http://schemas.openxmlformats.org/officeDocument/2006/relationships" xmlns:p="http://schemas.openxmlformats.org/presentationml/2006/main">
  <p:tag name="NUM" val="6"/>
</p:tagLst>
</file>

<file path=ppt/tags/tag28.xml><?xml version="1.0" encoding="utf-8"?>
<p:tagLst xmlns:a="http://schemas.openxmlformats.org/drawingml/2006/main" xmlns:r="http://schemas.openxmlformats.org/officeDocument/2006/relationships" xmlns:p="http://schemas.openxmlformats.org/presentationml/2006/main">
  <p:tag name="NUM" val="7"/>
</p:tagLst>
</file>

<file path=ppt/tags/tag29.xml><?xml version="1.0" encoding="utf-8"?>
<p:tagLst xmlns:a="http://schemas.openxmlformats.org/drawingml/2006/main" xmlns:r="http://schemas.openxmlformats.org/officeDocument/2006/relationships" xmlns:p="http://schemas.openxmlformats.org/presentationml/2006/main">
  <p:tag name="NUM" val="8"/>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3"/>
</p:tagLst>
</file>

<file path=ppt/tags/tag44.xml><?xml version="1.0" encoding="utf-8"?>
<p:tagLst xmlns:a="http://schemas.openxmlformats.org/drawingml/2006/main" xmlns:r="http://schemas.openxmlformats.org/officeDocument/2006/relationships" xmlns:p="http://schemas.openxmlformats.org/presentationml/2006/main">
  <p:tag name="NUM" val="4"/>
</p:tagLst>
</file>

<file path=ppt/tags/tag45.xml><?xml version="1.0" encoding="utf-8"?>
<p:tagLst xmlns:a="http://schemas.openxmlformats.org/drawingml/2006/main" xmlns:r="http://schemas.openxmlformats.org/officeDocument/2006/relationships" xmlns:p="http://schemas.openxmlformats.org/presentationml/2006/main">
  <p:tag name="NUM" val="5"/>
</p:tagLst>
</file>

<file path=ppt/tags/tag46.xml><?xml version="1.0" encoding="utf-8"?>
<p:tagLst xmlns:a="http://schemas.openxmlformats.org/drawingml/2006/main" xmlns:r="http://schemas.openxmlformats.org/officeDocument/2006/relationships" xmlns:p="http://schemas.openxmlformats.org/presentationml/2006/main">
  <p:tag name="NUM" val="6"/>
</p:tagLst>
</file>

<file path=ppt/tags/tag47.xml><?xml version="1.0" encoding="utf-8"?>
<p:tagLst xmlns:a="http://schemas.openxmlformats.org/drawingml/2006/main" xmlns:r="http://schemas.openxmlformats.org/officeDocument/2006/relationships" xmlns:p="http://schemas.openxmlformats.org/presentationml/2006/main">
  <p:tag name="NUM" val="7"/>
</p:tagLst>
</file>

<file path=ppt/tags/tag48.xml><?xml version="1.0" encoding="utf-8"?>
<p:tagLst xmlns:a="http://schemas.openxmlformats.org/drawingml/2006/main" xmlns:r="http://schemas.openxmlformats.org/officeDocument/2006/relationships" xmlns:p="http://schemas.openxmlformats.org/presentationml/2006/main">
  <p:tag name="NUM" val="8"/>
</p:tagLst>
</file>

<file path=ppt/tags/tag49.xml><?xml version="1.0" encoding="utf-8"?>
<p:tagLst xmlns:a="http://schemas.openxmlformats.org/drawingml/2006/main" xmlns:r="http://schemas.openxmlformats.org/officeDocument/2006/relationships" xmlns:p="http://schemas.openxmlformats.org/presentationml/2006/main">
  <p:tag name="NUM" val="9"/>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0"/>
</p:tagLst>
</file>

<file path=ppt/tags/tag51.xml><?xml version="1.0" encoding="utf-8"?>
<p:tagLst xmlns:a="http://schemas.openxmlformats.org/drawingml/2006/main" xmlns:r="http://schemas.openxmlformats.org/officeDocument/2006/relationships" xmlns:p="http://schemas.openxmlformats.org/presentationml/2006/main">
  <p:tag name="NUM" val="11"/>
</p:tagLst>
</file>

<file path=ppt/tags/tag52.xml><?xml version="1.0" encoding="utf-8"?>
<p:tagLst xmlns:a="http://schemas.openxmlformats.org/drawingml/2006/main" xmlns:r="http://schemas.openxmlformats.org/officeDocument/2006/relationships" xmlns:p="http://schemas.openxmlformats.org/presentationml/2006/main">
  <p:tag name="NUM" val="12"/>
</p:tagLst>
</file>

<file path=ppt/tags/tag53.xml><?xml version="1.0" encoding="utf-8"?>
<p:tagLst xmlns:a="http://schemas.openxmlformats.org/drawingml/2006/main" xmlns:r="http://schemas.openxmlformats.org/officeDocument/2006/relationships" xmlns:p="http://schemas.openxmlformats.org/presentationml/2006/main">
  <p:tag name="NUM" val="13"/>
</p:tagLst>
</file>

<file path=ppt/tags/tag54.xml><?xml version="1.0" encoding="utf-8"?>
<p:tagLst xmlns:a="http://schemas.openxmlformats.org/drawingml/2006/main" xmlns:r="http://schemas.openxmlformats.org/officeDocument/2006/relationships" xmlns:p="http://schemas.openxmlformats.org/presentationml/2006/main">
  <p:tag name="NUM" val="14"/>
</p:tagLst>
</file>

<file path=ppt/tags/tag55.xml><?xml version="1.0" encoding="utf-8"?>
<p:tagLst xmlns:a="http://schemas.openxmlformats.org/drawingml/2006/main" xmlns:r="http://schemas.openxmlformats.org/officeDocument/2006/relationships" xmlns:p="http://schemas.openxmlformats.org/presentationml/2006/main">
  <p:tag name="NUM" val="15"/>
</p:tagLst>
</file>

<file path=ppt/tags/tag56.xml><?xml version="1.0" encoding="utf-8"?>
<p:tagLst xmlns:a="http://schemas.openxmlformats.org/drawingml/2006/main" xmlns:r="http://schemas.openxmlformats.org/officeDocument/2006/relationships" xmlns:p="http://schemas.openxmlformats.org/presentationml/2006/main">
  <p:tag name="NUM" val="16"/>
</p:tagLst>
</file>

<file path=ppt/tags/tag57.xml><?xml version="1.0" encoding="utf-8"?>
<p:tagLst xmlns:a="http://schemas.openxmlformats.org/drawingml/2006/main" xmlns:r="http://schemas.openxmlformats.org/officeDocument/2006/relationships" xmlns:p="http://schemas.openxmlformats.org/presentationml/2006/main">
  <p:tag name="NUM" val="17"/>
</p:tagLst>
</file>

<file path=ppt/tags/tag58.xml><?xml version="1.0" encoding="utf-8"?>
<p:tagLst xmlns:a="http://schemas.openxmlformats.org/drawingml/2006/main" xmlns:r="http://schemas.openxmlformats.org/officeDocument/2006/relationships" xmlns:p="http://schemas.openxmlformats.org/presentationml/2006/main">
  <p:tag name="NUM" val="18"/>
</p:tagLst>
</file>

<file path=ppt/tags/tag59.xml><?xml version="1.0" encoding="utf-8"?>
<p:tagLst xmlns:a="http://schemas.openxmlformats.org/drawingml/2006/main" xmlns:r="http://schemas.openxmlformats.org/officeDocument/2006/relationships" xmlns:p="http://schemas.openxmlformats.org/presentationml/2006/main">
  <p:tag name="NUM" val="19"/>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20"/>
</p:tagLst>
</file>

<file path=ppt/tags/tag61.xml><?xml version="1.0" encoding="utf-8"?>
<p:tagLst xmlns:a="http://schemas.openxmlformats.org/drawingml/2006/main" xmlns:r="http://schemas.openxmlformats.org/officeDocument/2006/relationships" xmlns:p="http://schemas.openxmlformats.org/presentationml/2006/main">
  <p:tag name="NUM" val="21"/>
</p:tagLst>
</file>

<file path=ppt/tags/tag62.xml><?xml version="1.0" encoding="utf-8"?>
<p:tagLst xmlns:a="http://schemas.openxmlformats.org/drawingml/2006/main" xmlns:r="http://schemas.openxmlformats.org/officeDocument/2006/relationships" xmlns:p="http://schemas.openxmlformats.org/presentationml/2006/main">
  <p:tag name="NUM" val="22"/>
</p:tagLst>
</file>

<file path=ppt/tags/tag63.xml><?xml version="1.0" encoding="utf-8"?>
<p:tagLst xmlns:a="http://schemas.openxmlformats.org/drawingml/2006/main" xmlns:r="http://schemas.openxmlformats.org/officeDocument/2006/relationships" xmlns:p="http://schemas.openxmlformats.org/presentationml/2006/main">
  <p:tag name="NUM" val="23"/>
</p:tagLst>
</file>

<file path=ppt/tags/tag64.xml><?xml version="1.0" encoding="utf-8"?>
<p:tagLst xmlns:a="http://schemas.openxmlformats.org/drawingml/2006/main" xmlns:r="http://schemas.openxmlformats.org/officeDocument/2006/relationships" xmlns:p="http://schemas.openxmlformats.org/presentationml/2006/main">
  <p:tag name="NUM" val="24"/>
</p:tagLst>
</file>

<file path=ppt/tags/tag65.xml><?xml version="1.0" encoding="utf-8"?>
<p:tagLst xmlns:a="http://schemas.openxmlformats.org/drawingml/2006/main" xmlns:r="http://schemas.openxmlformats.org/officeDocument/2006/relationships" xmlns:p="http://schemas.openxmlformats.org/presentationml/2006/main">
  <p:tag name="NUM" val="25"/>
</p:tagLst>
</file>

<file path=ppt/tags/tag66.xml><?xml version="1.0" encoding="utf-8"?>
<p:tagLst xmlns:a="http://schemas.openxmlformats.org/drawingml/2006/main" xmlns:r="http://schemas.openxmlformats.org/officeDocument/2006/relationships" xmlns:p="http://schemas.openxmlformats.org/presentationml/2006/main">
  <p:tag name="NUM" val="26"/>
</p:tagLst>
</file>

<file path=ppt/tags/tag67.xml><?xml version="1.0" encoding="utf-8"?>
<p:tagLst xmlns:a="http://schemas.openxmlformats.org/drawingml/2006/main" xmlns:r="http://schemas.openxmlformats.org/officeDocument/2006/relationships" xmlns:p="http://schemas.openxmlformats.org/presentationml/2006/main">
  <p:tag name="NUM" val="27"/>
</p:tagLst>
</file>

<file path=ppt/tags/tag68.xml><?xml version="1.0" encoding="utf-8"?>
<p:tagLst xmlns:a="http://schemas.openxmlformats.org/drawingml/2006/main" xmlns:r="http://schemas.openxmlformats.org/officeDocument/2006/relationships" xmlns:p="http://schemas.openxmlformats.org/presentationml/2006/main">
  <p:tag name="NUM" val="28"/>
</p:tagLst>
</file>

<file path=ppt/tags/tag69.xml><?xml version="1.0" encoding="utf-8"?>
<p:tagLst xmlns:a="http://schemas.openxmlformats.org/drawingml/2006/main" xmlns:r="http://schemas.openxmlformats.org/officeDocument/2006/relationships" xmlns:p="http://schemas.openxmlformats.org/presentationml/2006/main">
  <p:tag name="NUM" val="29"/>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30"/>
</p:tagLst>
</file>

<file path=ppt/tags/tag71.xml><?xml version="1.0" encoding="utf-8"?>
<p:tagLst xmlns:a="http://schemas.openxmlformats.org/drawingml/2006/main" xmlns:r="http://schemas.openxmlformats.org/officeDocument/2006/relationships" xmlns:p="http://schemas.openxmlformats.org/presentationml/2006/main">
  <p:tag name="NUM" val="31"/>
</p:tagLst>
</file>

<file path=ppt/tags/tag72.xml><?xml version="1.0" encoding="utf-8"?>
<p:tagLst xmlns:a="http://schemas.openxmlformats.org/drawingml/2006/main" xmlns:r="http://schemas.openxmlformats.org/officeDocument/2006/relationships" xmlns:p="http://schemas.openxmlformats.org/presentationml/2006/main">
  <p:tag name="NUM" val="32"/>
</p:tagLst>
</file>

<file path=ppt/tags/tag73.xml><?xml version="1.0" encoding="utf-8"?>
<p:tagLst xmlns:a="http://schemas.openxmlformats.org/drawingml/2006/main" xmlns:r="http://schemas.openxmlformats.org/officeDocument/2006/relationships" xmlns:p="http://schemas.openxmlformats.org/presentationml/2006/main">
  <p:tag name="NUM" val="33"/>
</p:tagLst>
</file>

<file path=ppt/tags/tag74.xml><?xml version="1.0" encoding="utf-8"?>
<p:tagLst xmlns:a="http://schemas.openxmlformats.org/drawingml/2006/main" xmlns:r="http://schemas.openxmlformats.org/officeDocument/2006/relationships" xmlns:p="http://schemas.openxmlformats.org/presentationml/2006/main">
  <p:tag name="NUM" val="34"/>
</p:tagLst>
</file>

<file path=ppt/tags/tag75.xml><?xml version="1.0" encoding="utf-8"?>
<p:tagLst xmlns:a="http://schemas.openxmlformats.org/drawingml/2006/main" xmlns:r="http://schemas.openxmlformats.org/officeDocument/2006/relationships" xmlns:p="http://schemas.openxmlformats.org/presentationml/2006/main">
  <p:tag name="NUM" val="35"/>
</p:tagLst>
</file>

<file path=ppt/tags/tag76.xml><?xml version="1.0" encoding="utf-8"?>
<p:tagLst xmlns:a="http://schemas.openxmlformats.org/drawingml/2006/main" xmlns:r="http://schemas.openxmlformats.org/officeDocument/2006/relationships" xmlns:p="http://schemas.openxmlformats.org/presentationml/2006/main">
  <p:tag name="NUM" val="36"/>
</p:tagLst>
</file>

<file path=ppt/tags/tag77.xml><?xml version="1.0" encoding="utf-8"?>
<p:tagLst xmlns:a="http://schemas.openxmlformats.org/drawingml/2006/main" xmlns:r="http://schemas.openxmlformats.org/officeDocument/2006/relationships" xmlns:p="http://schemas.openxmlformats.org/presentationml/2006/main">
  <p:tag name="NUM" val="37"/>
</p:tagLst>
</file>

<file path=ppt/tags/tag78.xml><?xml version="1.0" encoding="utf-8"?>
<p:tagLst xmlns:a="http://schemas.openxmlformats.org/drawingml/2006/main" xmlns:r="http://schemas.openxmlformats.org/officeDocument/2006/relationships" xmlns:p="http://schemas.openxmlformats.org/presentationml/2006/main">
  <p:tag name="NUM" val="38"/>
</p:tagLst>
</file>

<file path=ppt/tags/tag79.xml><?xml version="1.0" encoding="utf-8"?>
<p:tagLst xmlns:a="http://schemas.openxmlformats.org/drawingml/2006/main" xmlns:r="http://schemas.openxmlformats.org/officeDocument/2006/relationships" xmlns:p="http://schemas.openxmlformats.org/presentationml/2006/main">
  <p:tag name="NUM" val="39"/>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80.xml><?xml version="1.0" encoding="utf-8"?>
<p:tagLst xmlns:a="http://schemas.openxmlformats.org/drawingml/2006/main" xmlns:r="http://schemas.openxmlformats.org/officeDocument/2006/relationships" xmlns:p="http://schemas.openxmlformats.org/presentationml/2006/main">
  <p:tag name="NUM" val="40"/>
</p:tagLst>
</file>

<file path=ppt/tags/tag81.xml><?xml version="1.0" encoding="utf-8"?>
<p:tagLst xmlns:a="http://schemas.openxmlformats.org/drawingml/2006/main" xmlns:r="http://schemas.openxmlformats.org/officeDocument/2006/relationships" xmlns:p="http://schemas.openxmlformats.org/presentationml/2006/main">
  <p:tag name="NUM" val="1"/>
</p:tagLst>
</file>

<file path=ppt/tags/tag82.xml><?xml version="1.0" encoding="utf-8"?>
<p:tagLst xmlns:a="http://schemas.openxmlformats.org/drawingml/2006/main" xmlns:r="http://schemas.openxmlformats.org/officeDocument/2006/relationships" xmlns:p="http://schemas.openxmlformats.org/presentationml/2006/main">
  <p:tag name="NUM" val="2"/>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3"/>
</p:tagLst>
</file>

<file path=ppt/tags/tag93.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706175-0C73-4B1D-BFA3-8677D094EAB6}"/>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http://purl.org/dc/dcmityp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 ds:uri="2286246c-fc21-4ee8-a407-068ba74e6317"/>
    <ds:schemaRef ds:uri="28943420-3cce-465e-a204-04bce5f1b343"/>
    <ds:schemaRef ds:uri="http://purl.org/dc/terms/"/>
    <ds:schemaRef ds:uri="http://purl.org/dc/elements/1.1/"/>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1250</Words>
  <Application>Microsoft Office PowerPoint</Application>
  <PresentationFormat>Widescreen</PresentationFormat>
  <Paragraphs>185</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46</cp:revision>
  <dcterms:created xsi:type="dcterms:W3CDTF">2023-10-04T18:52:03Z</dcterms:created>
  <dcterms:modified xsi:type="dcterms:W3CDTF">2025-11-02T14:59:07Z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